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74" r:id="rId9"/>
    <p:sldId id="270" r:id="rId10"/>
    <p:sldId id="269" r:id="rId11"/>
    <p:sldId id="271" r:id="rId12"/>
    <p:sldId id="272" r:id="rId13"/>
    <p:sldId id="275" r:id="rId14"/>
    <p:sldId id="276" r:id="rId15"/>
    <p:sldId id="278" r:id="rId16"/>
    <p:sldId id="277" r:id="rId17"/>
    <p:sldId id="281" r:id="rId18"/>
    <p:sldId id="279" r:id="rId19"/>
    <p:sldId id="280" r:id="rId20"/>
    <p:sldId id="283" r:id="rId21"/>
    <p:sldId id="284" r:id="rId22"/>
    <p:sldId id="285" r:id="rId23"/>
    <p:sldId id="286" r:id="rId24"/>
    <p:sldId id="287" r:id="rId25"/>
    <p:sldId id="288" r:id="rId26"/>
    <p:sldId id="282" r:id="rId27"/>
    <p:sldId id="289" r:id="rId28"/>
    <p:sldId id="291" r:id="rId29"/>
    <p:sldId id="292" r:id="rId30"/>
    <p:sldId id="290" r:id="rId31"/>
    <p:sldId id="301" r:id="rId32"/>
    <p:sldId id="293" r:id="rId33"/>
    <p:sldId id="294" r:id="rId34"/>
    <p:sldId id="295" r:id="rId35"/>
    <p:sldId id="297" r:id="rId36"/>
    <p:sldId id="298" r:id="rId37"/>
    <p:sldId id="299" r:id="rId38"/>
    <p:sldId id="300" r:id="rId3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0000FF"/>
    <a:srgbClr val="1EC3F3"/>
    <a:srgbClr val="00FF00"/>
    <a:srgbClr val="FF33CC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9" autoAdjust="0"/>
    <p:restoredTop sz="94660"/>
  </p:normalViewPr>
  <p:slideViewPr>
    <p:cSldViewPr>
      <p:cViewPr varScale="1">
        <p:scale>
          <a:sx n="115" d="100"/>
          <a:sy n="115" d="100"/>
        </p:scale>
        <p:origin x="86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1F53C-DBEB-46C3-845F-FD10DF4BAB7B}" type="datetimeFigureOut">
              <a:rPr lang="es-ES" smtClean="0"/>
              <a:t>17/01/2016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82509-4FC2-4A43-A90B-B06D9BC252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93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2C70-DDC9-4FBA-B772-B85CF1EC6E1C}" type="datetime1">
              <a:rPr lang="es-ES" smtClean="0"/>
              <a:t>17/01/2016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60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BEA6-FA40-402C-929B-97E7BBB1440B}" type="datetime1">
              <a:rPr lang="es-ES" smtClean="0"/>
              <a:t>17/01/2016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8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D7FF-2CFB-466B-8E3E-A762B86196C8}" type="datetime1">
              <a:rPr lang="es-ES" smtClean="0"/>
              <a:t>17/01/2016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629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07B1-EE86-4768-85C3-B59886BD3BE6}" type="datetime1">
              <a:rPr lang="es-ES" smtClean="0"/>
              <a:t>17/01/2016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78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AF19-4BC7-4671-9B2E-DC3732993953}" type="datetime1">
              <a:rPr lang="es-ES" smtClean="0"/>
              <a:t>17/01/2016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748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DCCDB-BEA4-4787-BC5C-30BD6BFE3AF6}" type="datetime1">
              <a:rPr lang="es-ES" smtClean="0"/>
              <a:t>17/01/2016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477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E6D9-BC79-4995-B8E0-8F49F2163BAF}" type="datetime1">
              <a:rPr lang="es-ES" smtClean="0"/>
              <a:t>17/01/2016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83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32CE-4CDF-406B-9316-17B54198CC15}" type="datetime1">
              <a:rPr lang="es-ES" smtClean="0"/>
              <a:t>17/01/2016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64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F8B1-788A-4A8A-ABA1-1C34AC6D53AC}" type="datetime1">
              <a:rPr lang="es-ES" smtClean="0"/>
              <a:t>17/01/2016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253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29D1D-CDFC-4DD1-B420-AB2EB55878B9}" type="datetime1">
              <a:rPr lang="es-ES" smtClean="0"/>
              <a:t>17/01/2016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855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132D-118B-468E-AD25-855A859E8F0E}" type="datetime1">
              <a:rPr lang="es-ES" smtClean="0"/>
              <a:t>17/01/2016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565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CDF29-7B5E-454C-8877-4FCFC035D63E}" type="datetime1">
              <a:rPr lang="es-ES" smtClean="0"/>
              <a:t>17/01/2016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578BD-D0B5-42D9-9EBA-E33CDBF3EE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149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6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61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6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64" y="2865607"/>
            <a:ext cx="3572886" cy="261181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</a:t>
            </a:fld>
            <a:endParaRPr lang="es-ES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269522"/>
              </p:ext>
            </p:extLst>
          </p:nvPr>
        </p:nvGraphicFramePr>
        <p:xfrm>
          <a:off x="595861" y="1138712"/>
          <a:ext cx="3461577" cy="1911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CS ChemDraw Drawing" r:id="rId4" imgW="3404224" imgH="1880357" progId="ChemDraw.Document.6.0">
                  <p:embed/>
                </p:oleObj>
              </mc:Choice>
              <mc:Fallback>
                <p:oleObj name="CS ChemDraw Drawing" r:id="rId4" imgW="3404224" imgH="188035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861" y="1138712"/>
                        <a:ext cx="3461577" cy="1911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4895253" y="1103428"/>
            <a:ext cx="37156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/>
              <a:t>Flavonoid</a:t>
            </a:r>
            <a:r>
              <a:rPr lang="es-ES" sz="1600" dirty="0" smtClean="0"/>
              <a:t> </a:t>
            </a:r>
            <a:r>
              <a:rPr lang="es-ES" sz="1600" dirty="0" err="1" smtClean="0"/>
              <a:t>pathway</a:t>
            </a:r>
            <a:r>
              <a:rPr lang="es-ES" sz="1600" dirty="0" smtClean="0"/>
              <a:t> </a:t>
            </a:r>
            <a:r>
              <a:rPr lang="es-ES" sz="1600" dirty="0" err="1" smtClean="0"/>
              <a:t>begins</a:t>
            </a:r>
            <a:r>
              <a:rPr lang="es-ES" sz="1600" dirty="0" smtClean="0"/>
              <a:t> </a:t>
            </a:r>
            <a:r>
              <a:rPr lang="es-ES" sz="1600" dirty="0" err="1" smtClean="0"/>
              <a:t>with</a:t>
            </a:r>
            <a:r>
              <a:rPr lang="es-ES" sz="1600" dirty="0" smtClean="0"/>
              <a:t> </a:t>
            </a:r>
            <a:r>
              <a:rPr lang="es-ES" sz="1600" dirty="0" err="1" smtClean="0"/>
              <a:t>production</a:t>
            </a:r>
            <a:endParaRPr lang="es-ES" sz="1600" dirty="0" smtClean="0"/>
          </a:p>
          <a:p>
            <a:r>
              <a:rPr lang="es-ES" sz="1600" dirty="0" smtClean="0"/>
              <a:t>of </a:t>
            </a:r>
            <a:r>
              <a:rPr lang="es-ES" sz="1600" dirty="0" err="1" smtClean="0"/>
              <a:t>coumaric</a:t>
            </a:r>
            <a:r>
              <a:rPr lang="es-ES" sz="1600" dirty="0" smtClean="0"/>
              <a:t> </a:t>
            </a:r>
            <a:r>
              <a:rPr lang="es-ES" sz="1600" dirty="0" err="1" smtClean="0"/>
              <a:t>acid</a:t>
            </a:r>
            <a:r>
              <a:rPr lang="es-ES" sz="1600" dirty="0" smtClean="0"/>
              <a:t> and </a:t>
            </a:r>
            <a:r>
              <a:rPr lang="es-ES" sz="1600" dirty="0" err="1" smtClean="0"/>
              <a:t>addition</a:t>
            </a:r>
            <a:r>
              <a:rPr lang="es-ES" sz="1600" dirty="0" smtClean="0"/>
              <a:t> of </a:t>
            </a:r>
            <a:r>
              <a:rPr lang="es-ES" sz="1600" dirty="0" err="1" smtClean="0"/>
              <a:t>malonate</a:t>
            </a:r>
            <a:endParaRPr lang="es-ES" sz="1600" dirty="0" smtClean="0"/>
          </a:p>
          <a:p>
            <a:r>
              <a:rPr lang="es-ES" sz="1600" dirty="0" smtClean="0"/>
              <a:t>to </a:t>
            </a:r>
            <a:r>
              <a:rPr lang="es-ES" sz="1600" dirty="0" err="1" smtClean="0"/>
              <a:t>form</a:t>
            </a:r>
            <a:r>
              <a:rPr lang="es-ES" sz="1600" dirty="0" smtClean="0"/>
              <a:t> </a:t>
            </a:r>
            <a:r>
              <a:rPr lang="es-ES" sz="1600" dirty="0" err="1" smtClean="0">
                <a:solidFill>
                  <a:srgbClr val="0000FF"/>
                </a:solidFill>
              </a:rPr>
              <a:t>naringenin</a:t>
            </a:r>
            <a:r>
              <a:rPr lang="es-ES" sz="1600" dirty="0" smtClean="0">
                <a:solidFill>
                  <a:srgbClr val="0000FF"/>
                </a:solidFill>
              </a:rPr>
              <a:t> </a:t>
            </a:r>
            <a:r>
              <a:rPr lang="es-ES" sz="1600" dirty="0" err="1" smtClean="0">
                <a:solidFill>
                  <a:srgbClr val="0000FF"/>
                </a:solidFill>
              </a:rPr>
              <a:t>chalcone</a:t>
            </a:r>
            <a:endParaRPr lang="es-ES" sz="1600" dirty="0" smtClean="0"/>
          </a:p>
          <a:p>
            <a:endParaRPr lang="es-ES" sz="1600" dirty="0"/>
          </a:p>
          <a:p>
            <a:r>
              <a:rPr lang="es-ES" sz="1600" dirty="0" smtClean="0"/>
              <a:t>A </a:t>
            </a:r>
            <a:r>
              <a:rPr lang="es-ES" sz="1600" dirty="0" err="1" smtClean="0"/>
              <a:t>few</a:t>
            </a:r>
            <a:r>
              <a:rPr lang="es-ES" sz="1600" dirty="0" smtClean="0"/>
              <a:t> </a:t>
            </a:r>
            <a:r>
              <a:rPr lang="es-ES" sz="1600" dirty="0" err="1" smtClean="0"/>
              <a:t>metabolic</a:t>
            </a:r>
            <a:r>
              <a:rPr lang="es-ES" sz="1600" dirty="0" smtClean="0"/>
              <a:t> </a:t>
            </a:r>
            <a:r>
              <a:rPr lang="es-ES" sz="1600" dirty="0" err="1" smtClean="0"/>
              <a:t>steps</a:t>
            </a:r>
            <a:r>
              <a:rPr lang="es-ES" sz="1600" dirty="0" smtClean="0"/>
              <a:t> </a:t>
            </a:r>
            <a:r>
              <a:rPr lang="es-ES" sz="1600" dirty="0" err="1" smtClean="0"/>
              <a:t>from</a:t>
            </a:r>
            <a:r>
              <a:rPr lang="es-ES" sz="1600" dirty="0" smtClean="0">
                <a:solidFill>
                  <a:srgbClr val="0000FF"/>
                </a:solidFill>
              </a:rPr>
              <a:t> </a:t>
            </a:r>
            <a:r>
              <a:rPr lang="es-ES" sz="1600" dirty="0" err="1" smtClean="0">
                <a:solidFill>
                  <a:srgbClr val="0000FF"/>
                </a:solidFill>
              </a:rPr>
              <a:t>naringenin</a:t>
            </a:r>
            <a:endParaRPr lang="es-ES" sz="1600" dirty="0" smtClean="0">
              <a:solidFill>
                <a:srgbClr val="0000FF"/>
              </a:solidFill>
            </a:endParaRPr>
          </a:p>
          <a:p>
            <a:r>
              <a:rPr lang="es-ES" sz="1600" dirty="0" err="1" smtClean="0">
                <a:solidFill>
                  <a:srgbClr val="0000FF"/>
                </a:solidFill>
              </a:rPr>
              <a:t>chalcone</a:t>
            </a:r>
            <a:r>
              <a:rPr lang="es-ES" sz="1600" dirty="0" smtClean="0"/>
              <a:t> </a:t>
            </a:r>
            <a:r>
              <a:rPr lang="es-ES" sz="1600" dirty="0" err="1" smtClean="0"/>
              <a:t>yield</a:t>
            </a:r>
            <a:r>
              <a:rPr lang="es-ES" sz="1600" dirty="0" smtClean="0"/>
              <a:t> a </a:t>
            </a:r>
            <a:r>
              <a:rPr lang="es-ES" sz="1600" dirty="0" err="1" smtClean="0"/>
              <a:t>variety</a:t>
            </a:r>
            <a:r>
              <a:rPr lang="es-ES" sz="1600" dirty="0" smtClean="0"/>
              <a:t> of </a:t>
            </a:r>
            <a:r>
              <a:rPr lang="es-ES" sz="1600" dirty="0" err="1" smtClean="0"/>
              <a:t>products</a:t>
            </a:r>
            <a:endParaRPr lang="es-ES" sz="16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60004" y="738602"/>
            <a:ext cx="2362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>
                <a:solidFill>
                  <a:srgbClr val="0000FF"/>
                </a:solidFill>
              </a:rPr>
              <a:t>Naringenin</a:t>
            </a:r>
            <a:r>
              <a:rPr lang="es-ES" sz="2000" b="1" dirty="0" smtClean="0">
                <a:solidFill>
                  <a:srgbClr val="0000FF"/>
                </a:solidFill>
              </a:rPr>
              <a:t> </a:t>
            </a:r>
            <a:r>
              <a:rPr lang="es-ES" sz="2000" b="1" dirty="0" err="1" smtClean="0">
                <a:solidFill>
                  <a:srgbClr val="0000FF"/>
                </a:solidFill>
              </a:rPr>
              <a:t>chalcone</a:t>
            </a:r>
            <a:endParaRPr lang="es-ES" sz="2000" b="1" dirty="0" smtClean="0">
              <a:solidFill>
                <a:srgbClr val="0000FF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60004" y="3469624"/>
            <a:ext cx="88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>
                <a:solidFill>
                  <a:srgbClr val="0000FF"/>
                </a:solidFill>
              </a:rPr>
              <a:t>Butein</a:t>
            </a:r>
            <a:endParaRPr lang="es-ES" sz="2000" b="1" dirty="0" smtClean="0">
              <a:solidFill>
                <a:srgbClr val="0000FF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34306" y="5810206"/>
            <a:ext cx="878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spectacular</a:t>
            </a:r>
            <a:r>
              <a:rPr lang="es-ES" sz="1600" dirty="0" smtClean="0"/>
              <a:t> </a:t>
            </a:r>
            <a:r>
              <a:rPr lang="es-ES" sz="1600" dirty="0" err="1" smtClean="0"/>
              <a:t>orange</a:t>
            </a:r>
            <a:r>
              <a:rPr lang="es-ES" sz="1600" dirty="0" smtClean="0"/>
              <a:t> color of </a:t>
            </a:r>
            <a:r>
              <a:rPr lang="es-ES" sz="1600" dirty="0" err="1" smtClean="0"/>
              <a:t>some</a:t>
            </a:r>
            <a:r>
              <a:rPr lang="es-ES" sz="1600" dirty="0" smtClean="0"/>
              <a:t> </a:t>
            </a:r>
            <a:r>
              <a:rPr lang="es-ES" sz="1600" dirty="0" err="1" smtClean="0"/>
              <a:t>flowers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  <a:r>
              <a:rPr lang="es-ES" sz="1600" dirty="0" err="1" smtClean="0"/>
              <a:t>due</a:t>
            </a:r>
            <a:r>
              <a:rPr lang="es-ES" sz="1600" dirty="0" smtClean="0"/>
              <a:t> to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production</a:t>
            </a:r>
            <a:r>
              <a:rPr lang="es-ES" sz="1600" dirty="0" smtClean="0"/>
              <a:t> of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chalcone</a:t>
            </a:r>
            <a:r>
              <a:rPr lang="es-ES" sz="1600" dirty="0" smtClean="0"/>
              <a:t> </a:t>
            </a:r>
            <a:r>
              <a:rPr lang="es-ES" sz="1600" dirty="0" err="1" smtClean="0"/>
              <a:t>pigment</a:t>
            </a:r>
            <a:r>
              <a:rPr lang="es-ES" sz="1600" dirty="0" smtClean="0"/>
              <a:t> </a:t>
            </a:r>
            <a:r>
              <a:rPr lang="es-ES" sz="1600" dirty="0" err="1" smtClean="0">
                <a:solidFill>
                  <a:srgbClr val="0000FF"/>
                </a:solidFill>
              </a:rPr>
              <a:t>butein</a:t>
            </a:r>
            <a:endParaRPr lang="es-ES" sz="1600" dirty="0">
              <a:solidFill>
                <a:srgbClr val="0000FF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50652" y="6548870"/>
            <a:ext cx="6824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1,2: LFP    3: www.flickr.com/photos/santoshnc/2365615498/  (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Photo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S. N.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Chandran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Creative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Commons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License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908149" y="211243"/>
            <a:ext cx="1476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Chalcones</a:t>
            </a:r>
            <a:endParaRPr lang="es-ES" sz="2400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455042" y="216057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275582" y="490732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215519" y="289665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47650" y="5481850"/>
            <a:ext cx="1418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/>
              <a:t>Butea</a:t>
            </a:r>
            <a:r>
              <a:rPr lang="es-ES" sz="1200" i="1" dirty="0" smtClean="0"/>
              <a:t> monosperma</a:t>
            </a:r>
            <a:endParaRPr lang="es-ES" sz="1200" i="1" dirty="0"/>
          </a:p>
        </p:txBody>
      </p:sp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800893"/>
              </p:ext>
            </p:extLst>
          </p:nvPr>
        </p:nvGraphicFramePr>
        <p:xfrm>
          <a:off x="764545" y="3296540"/>
          <a:ext cx="3272090" cy="218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CS ChemDraw Drawing" r:id="rId6" imgW="3407603" imgH="2272320" progId="ChemDraw.Document.6.0">
                  <p:embed/>
                </p:oleObj>
              </mc:Choice>
              <mc:Fallback>
                <p:oleObj name="CS ChemDraw Drawing" r:id="rId6" imgW="3407603" imgH="227232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4545" y="3296540"/>
                        <a:ext cx="3272090" cy="2180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41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10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3544600" y="292929"/>
            <a:ext cx="168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Force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Fields</a:t>
            </a:r>
            <a:endParaRPr lang="es-ES" sz="2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585873" y="1112403"/>
            <a:ext cx="752366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whole</a:t>
            </a:r>
            <a:r>
              <a:rPr lang="es-ES" dirty="0" smtClean="0"/>
              <a:t> set of </a:t>
            </a:r>
            <a:r>
              <a:rPr lang="es-ES" dirty="0" err="1" smtClean="0"/>
              <a:t>parameters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obtained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i="1" dirty="0" err="1" smtClean="0">
                <a:solidFill>
                  <a:srgbClr val="0000FF"/>
                </a:solidFill>
              </a:rPr>
              <a:t>types</a:t>
            </a:r>
            <a:r>
              <a:rPr lang="es-ES" i="1" dirty="0" smtClean="0">
                <a:solidFill>
                  <a:srgbClr val="0000FF"/>
                </a:solidFill>
              </a:rPr>
              <a:t> of </a:t>
            </a:r>
            <a:r>
              <a:rPr lang="es-ES" i="1" dirty="0" err="1" smtClean="0">
                <a:solidFill>
                  <a:srgbClr val="0000FF"/>
                </a:solidFill>
              </a:rPr>
              <a:t>atoms</a:t>
            </a:r>
            <a:r>
              <a:rPr lang="es-ES" i="1" dirty="0" smtClean="0">
                <a:solidFill>
                  <a:srgbClr val="0000FF"/>
                </a:solidFill>
              </a:rPr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are </a:t>
            </a:r>
            <a:r>
              <a:rPr lang="es-ES" dirty="0" err="1" smtClean="0"/>
              <a:t>defined</a:t>
            </a:r>
            <a:endParaRPr lang="es-ES" dirty="0" smtClean="0"/>
          </a:p>
          <a:p>
            <a:r>
              <a:rPr lang="es-ES" dirty="0" err="1" smtClean="0"/>
              <a:t>within</a:t>
            </a:r>
            <a:r>
              <a:rPr lang="es-ES" dirty="0" smtClean="0"/>
              <a:t> a particular MM </a:t>
            </a:r>
            <a:r>
              <a:rPr lang="es-ES" dirty="0" err="1" smtClean="0"/>
              <a:t>model</a:t>
            </a:r>
            <a:r>
              <a:rPr lang="es-ES" dirty="0" smtClean="0"/>
              <a:t>: </a:t>
            </a:r>
            <a:r>
              <a:rPr lang="es-ES" b="1" dirty="0" err="1" smtClean="0">
                <a:solidFill>
                  <a:srgbClr val="00B050"/>
                </a:solidFill>
              </a:rPr>
              <a:t>Force</a:t>
            </a:r>
            <a:r>
              <a:rPr lang="es-ES" b="1" dirty="0" smtClean="0">
                <a:solidFill>
                  <a:srgbClr val="00B050"/>
                </a:solidFill>
              </a:rPr>
              <a:t> Field</a:t>
            </a:r>
          </a:p>
          <a:p>
            <a:endParaRPr lang="es-ES" dirty="0" smtClean="0"/>
          </a:p>
          <a:p>
            <a:r>
              <a:rPr lang="es-ES" dirty="0" smtClean="0"/>
              <a:t>Popular </a:t>
            </a:r>
            <a:r>
              <a:rPr lang="es-ES" dirty="0" err="1" smtClean="0"/>
              <a:t>Force</a:t>
            </a:r>
            <a:r>
              <a:rPr lang="es-ES" dirty="0" smtClean="0"/>
              <a:t> </a:t>
            </a:r>
            <a:r>
              <a:rPr lang="es-ES" dirty="0" err="1" smtClean="0"/>
              <a:t>Fields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types</a:t>
            </a:r>
            <a:r>
              <a:rPr lang="es-ES" dirty="0" smtClean="0"/>
              <a:t> of </a:t>
            </a:r>
            <a:r>
              <a:rPr lang="es-ES" dirty="0" err="1" smtClean="0"/>
              <a:t>molecules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b="1" dirty="0" smtClean="0">
                <a:solidFill>
                  <a:srgbClr val="00B050"/>
                </a:solidFill>
              </a:rPr>
              <a:t>UFF</a:t>
            </a:r>
            <a:r>
              <a:rPr lang="es-ES" dirty="0" smtClean="0"/>
              <a:t>		</a:t>
            </a:r>
            <a:r>
              <a:rPr lang="es-ES" b="1" dirty="0" smtClean="0">
                <a:solidFill>
                  <a:srgbClr val="00B050"/>
                </a:solidFill>
              </a:rPr>
              <a:t>U</a:t>
            </a:r>
            <a:r>
              <a:rPr lang="es-ES" dirty="0" smtClean="0"/>
              <a:t>niversal </a:t>
            </a:r>
            <a:r>
              <a:rPr lang="es-ES" b="1" dirty="0" err="1" smtClean="0">
                <a:solidFill>
                  <a:srgbClr val="00B050"/>
                </a:solidFill>
              </a:rPr>
              <a:t>F</a:t>
            </a:r>
            <a:r>
              <a:rPr lang="es-ES" dirty="0" err="1" smtClean="0"/>
              <a:t>orce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00B050"/>
                </a:solidFill>
              </a:rPr>
              <a:t>F</a:t>
            </a:r>
            <a:r>
              <a:rPr lang="es-ES" dirty="0" smtClean="0"/>
              <a:t>ield</a:t>
            </a:r>
          </a:p>
          <a:p>
            <a:r>
              <a:rPr lang="es-ES" dirty="0"/>
              <a:t>	</a:t>
            </a:r>
            <a:r>
              <a:rPr lang="es-ES" b="1" dirty="0" err="1" smtClean="0">
                <a:solidFill>
                  <a:srgbClr val="00B050"/>
                </a:solidFill>
              </a:rPr>
              <a:t>Dreiding</a:t>
            </a:r>
            <a:r>
              <a:rPr lang="es-ES" dirty="0" smtClean="0"/>
              <a:t>		</a:t>
            </a:r>
            <a:r>
              <a:rPr lang="es-ES" dirty="0" err="1" smtClean="0"/>
              <a:t>Generic</a:t>
            </a:r>
            <a:r>
              <a:rPr lang="es-ES" dirty="0" smtClean="0"/>
              <a:t> </a:t>
            </a:r>
            <a:r>
              <a:rPr lang="es-ES" dirty="0" err="1" smtClean="0"/>
              <a:t>force</a:t>
            </a:r>
            <a:r>
              <a:rPr lang="es-ES" dirty="0" smtClean="0"/>
              <a:t> </a:t>
            </a:r>
            <a:r>
              <a:rPr lang="es-ES" dirty="0" err="1" smtClean="0"/>
              <a:t>field</a:t>
            </a:r>
            <a:endParaRPr lang="es-ES" dirty="0" smtClean="0"/>
          </a:p>
          <a:p>
            <a:r>
              <a:rPr lang="es-ES" dirty="0" err="1" smtClean="0"/>
              <a:t>Organic</a:t>
            </a:r>
            <a:r>
              <a:rPr lang="es-ES" dirty="0" smtClean="0"/>
              <a:t> </a:t>
            </a:r>
            <a:r>
              <a:rPr lang="es-ES" dirty="0" err="1" smtClean="0"/>
              <a:t>molecules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b="1" dirty="0" smtClean="0">
                <a:solidFill>
                  <a:srgbClr val="00B050"/>
                </a:solidFill>
              </a:rPr>
              <a:t>MM2-MM4	</a:t>
            </a:r>
            <a:r>
              <a:rPr lang="es-ES" dirty="0" err="1" smtClean="0"/>
              <a:t>Allinger’s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00B050"/>
                </a:solidFill>
              </a:rPr>
              <a:t>M</a:t>
            </a:r>
            <a:r>
              <a:rPr lang="es-ES" dirty="0" smtClean="0"/>
              <a:t>olecular </a:t>
            </a:r>
            <a:r>
              <a:rPr lang="es-ES" dirty="0" err="1" smtClean="0"/>
              <a:t>Mechanics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00B050"/>
                </a:solidFill>
              </a:rPr>
              <a:t>M</a:t>
            </a:r>
            <a:r>
              <a:rPr lang="es-ES" dirty="0" err="1" smtClean="0"/>
              <a:t>odels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, </a:t>
            </a:r>
            <a:r>
              <a:rPr lang="es-ES" b="1" dirty="0" smtClean="0">
                <a:solidFill>
                  <a:srgbClr val="00B050"/>
                </a:solidFill>
              </a:rPr>
              <a:t>3</a:t>
            </a:r>
            <a:r>
              <a:rPr lang="es-ES" dirty="0" smtClean="0"/>
              <a:t> &amp; </a:t>
            </a:r>
            <a:r>
              <a:rPr lang="es-ES" b="1" dirty="0" smtClean="0">
                <a:solidFill>
                  <a:srgbClr val="00B050"/>
                </a:solidFill>
              </a:rPr>
              <a:t>4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b="1" dirty="0" smtClean="0">
                <a:solidFill>
                  <a:srgbClr val="00B050"/>
                </a:solidFill>
              </a:rPr>
              <a:t>MMFF</a:t>
            </a:r>
            <a:r>
              <a:rPr lang="es-ES" dirty="0" smtClean="0"/>
              <a:t> 		</a:t>
            </a:r>
            <a:r>
              <a:rPr lang="es-ES" b="1" dirty="0" smtClean="0">
                <a:solidFill>
                  <a:srgbClr val="00B050"/>
                </a:solidFill>
              </a:rPr>
              <a:t>M</a:t>
            </a:r>
            <a:r>
              <a:rPr lang="es-ES" dirty="0" smtClean="0"/>
              <a:t>erck </a:t>
            </a:r>
            <a:r>
              <a:rPr lang="es-ES" b="1" dirty="0" smtClean="0">
                <a:solidFill>
                  <a:srgbClr val="00B050"/>
                </a:solidFill>
              </a:rPr>
              <a:t>M</a:t>
            </a:r>
            <a:r>
              <a:rPr lang="es-ES" dirty="0" smtClean="0"/>
              <a:t>olecular </a:t>
            </a:r>
            <a:r>
              <a:rPr lang="es-ES" b="1" dirty="0" err="1" smtClean="0">
                <a:solidFill>
                  <a:srgbClr val="00B050"/>
                </a:solidFill>
              </a:rPr>
              <a:t>F</a:t>
            </a:r>
            <a:r>
              <a:rPr lang="es-ES" dirty="0" err="1" smtClean="0"/>
              <a:t>orce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00B050"/>
                </a:solidFill>
              </a:rPr>
              <a:t>F</a:t>
            </a:r>
            <a:r>
              <a:rPr lang="es-ES" dirty="0" smtClean="0"/>
              <a:t>ield (</a:t>
            </a:r>
            <a:r>
              <a:rPr lang="es-ES" dirty="0" smtClean="0">
                <a:solidFill>
                  <a:srgbClr val="00B050"/>
                </a:solidFill>
              </a:rPr>
              <a:t>MMFF94</a:t>
            </a:r>
            <a:r>
              <a:rPr lang="es-ES" dirty="0" smtClean="0"/>
              <a:t> …)</a:t>
            </a:r>
          </a:p>
          <a:p>
            <a:r>
              <a:rPr lang="es-ES" dirty="0"/>
              <a:t>	</a:t>
            </a:r>
            <a:r>
              <a:rPr lang="es-ES" b="1" dirty="0">
                <a:solidFill>
                  <a:srgbClr val="00B050"/>
                </a:solidFill>
              </a:rPr>
              <a:t>GAFF</a:t>
            </a: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b="1" dirty="0" smtClean="0">
                <a:solidFill>
                  <a:srgbClr val="00B050"/>
                </a:solidFill>
              </a:rPr>
              <a:t>G</a:t>
            </a:r>
            <a:r>
              <a:rPr lang="es-ES" dirty="0" smtClean="0"/>
              <a:t>eneral </a:t>
            </a:r>
            <a:r>
              <a:rPr lang="es-ES" b="1" dirty="0" err="1" smtClean="0">
                <a:solidFill>
                  <a:srgbClr val="00B050"/>
                </a:solidFill>
              </a:rPr>
              <a:t>A</a:t>
            </a:r>
            <a:r>
              <a:rPr lang="es-ES" dirty="0" err="1" smtClean="0"/>
              <a:t>mber</a:t>
            </a:r>
            <a:r>
              <a:rPr lang="es-ES" dirty="0" smtClean="0"/>
              <a:t> </a:t>
            </a:r>
            <a:r>
              <a:rPr lang="es-ES" b="1" dirty="0" err="1">
                <a:solidFill>
                  <a:srgbClr val="00B050"/>
                </a:solidFill>
              </a:rPr>
              <a:t>F</a:t>
            </a:r>
            <a:r>
              <a:rPr lang="es-ES" dirty="0" err="1"/>
              <a:t>orce</a:t>
            </a:r>
            <a:r>
              <a:rPr lang="es-ES" dirty="0"/>
              <a:t> </a:t>
            </a:r>
            <a:r>
              <a:rPr lang="es-ES" b="1" dirty="0">
                <a:solidFill>
                  <a:srgbClr val="00B050"/>
                </a:solidFill>
              </a:rPr>
              <a:t>F</a:t>
            </a:r>
            <a:r>
              <a:rPr lang="es-ES" dirty="0"/>
              <a:t>ield</a:t>
            </a:r>
          </a:p>
          <a:p>
            <a:r>
              <a:rPr lang="es-ES" dirty="0"/>
              <a:t>	</a:t>
            </a:r>
            <a:r>
              <a:rPr lang="es-ES" b="1" dirty="0" smtClean="0">
                <a:solidFill>
                  <a:srgbClr val="00B050"/>
                </a:solidFill>
              </a:rPr>
              <a:t>MMTK</a:t>
            </a:r>
            <a:r>
              <a:rPr lang="es-ES" dirty="0" smtClean="0"/>
              <a:t> 		</a:t>
            </a:r>
            <a:r>
              <a:rPr lang="es-ES" b="1" dirty="0" smtClean="0">
                <a:solidFill>
                  <a:srgbClr val="00B050"/>
                </a:solidFill>
              </a:rPr>
              <a:t>M</a:t>
            </a:r>
            <a:r>
              <a:rPr lang="es-ES" dirty="0" smtClean="0"/>
              <a:t>olecular </a:t>
            </a:r>
            <a:r>
              <a:rPr lang="es-ES" b="1" dirty="0" err="1" smtClean="0">
                <a:solidFill>
                  <a:srgbClr val="00B050"/>
                </a:solidFill>
              </a:rPr>
              <a:t>M</a:t>
            </a:r>
            <a:r>
              <a:rPr lang="es-ES" dirty="0" err="1" smtClean="0"/>
              <a:t>echanics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00B050"/>
                </a:solidFill>
              </a:rPr>
              <a:t>T</a:t>
            </a:r>
            <a:r>
              <a:rPr lang="es-ES" dirty="0" err="1" smtClean="0"/>
              <a:t>ool</a:t>
            </a:r>
            <a:r>
              <a:rPr lang="es-ES" b="1" dirty="0" err="1" smtClean="0">
                <a:solidFill>
                  <a:srgbClr val="00B050"/>
                </a:solidFill>
              </a:rPr>
              <a:t>K</a:t>
            </a:r>
            <a:r>
              <a:rPr lang="es-ES" dirty="0" err="1" smtClean="0"/>
              <a:t>it</a:t>
            </a:r>
            <a:r>
              <a:rPr lang="es-ES" dirty="0" smtClean="0"/>
              <a:t> (uses </a:t>
            </a:r>
            <a:r>
              <a:rPr lang="es-ES" dirty="0" smtClean="0">
                <a:solidFill>
                  <a:srgbClr val="00B050"/>
                </a:solidFill>
              </a:rPr>
              <a:t>Amber94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Proteins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b="1" dirty="0" smtClean="0">
                <a:solidFill>
                  <a:srgbClr val="00B050"/>
                </a:solidFill>
              </a:rPr>
              <a:t>CHARMM</a:t>
            </a:r>
            <a:r>
              <a:rPr lang="es-ES" dirty="0" smtClean="0"/>
              <a:t> 	</a:t>
            </a:r>
            <a:r>
              <a:rPr lang="es-ES" b="1" dirty="0" err="1" smtClean="0">
                <a:solidFill>
                  <a:srgbClr val="00B050"/>
                </a:solidFill>
              </a:rPr>
              <a:t>C</a:t>
            </a:r>
            <a:r>
              <a:rPr lang="es-ES" dirty="0" err="1" smtClean="0"/>
              <a:t>hemistry</a:t>
            </a:r>
            <a:r>
              <a:rPr lang="es-ES" dirty="0" smtClean="0"/>
              <a:t> at </a:t>
            </a:r>
            <a:r>
              <a:rPr lang="es-ES" b="1" dirty="0" err="1" smtClean="0">
                <a:solidFill>
                  <a:srgbClr val="00B050"/>
                </a:solidFill>
              </a:rPr>
              <a:t>HAR</a:t>
            </a:r>
            <a:r>
              <a:rPr lang="es-ES" dirty="0" err="1" smtClean="0"/>
              <a:t>vard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00B050"/>
                </a:solidFill>
              </a:rPr>
              <a:t>M</a:t>
            </a:r>
            <a:r>
              <a:rPr lang="es-ES" dirty="0" smtClean="0"/>
              <a:t>olecular </a:t>
            </a:r>
            <a:r>
              <a:rPr lang="es-ES" b="1" dirty="0" err="1" smtClean="0">
                <a:solidFill>
                  <a:srgbClr val="00B050"/>
                </a:solidFill>
              </a:rPr>
              <a:t>M</a:t>
            </a:r>
            <a:r>
              <a:rPr lang="es-ES" dirty="0" err="1" smtClean="0"/>
              <a:t>echanics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b="1" dirty="0" smtClean="0">
                <a:solidFill>
                  <a:srgbClr val="00B050"/>
                </a:solidFill>
              </a:rPr>
              <a:t>AMBER</a:t>
            </a:r>
            <a:r>
              <a:rPr lang="es-ES" dirty="0" smtClean="0"/>
              <a:t> 		</a:t>
            </a:r>
            <a:r>
              <a:rPr lang="es-ES" b="1" dirty="0" err="1" smtClean="0">
                <a:solidFill>
                  <a:srgbClr val="00B050"/>
                </a:solidFill>
              </a:rPr>
              <a:t>A</a:t>
            </a:r>
            <a:r>
              <a:rPr lang="es-ES" dirty="0" err="1" smtClean="0"/>
              <a:t>ssisted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00B050"/>
                </a:solidFill>
              </a:rPr>
              <a:t>M</a:t>
            </a:r>
            <a:r>
              <a:rPr lang="es-ES" dirty="0" err="1" smtClean="0"/>
              <a:t>odel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00B050"/>
                </a:solidFill>
              </a:rPr>
              <a:t>B</a:t>
            </a:r>
            <a:r>
              <a:rPr lang="es-ES" dirty="0" err="1" smtClean="0"/>
              <a:t>uilding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00B050"/>
                </a:solidFill>
              </a:rPr>
              <a:t>E</a:t>
            </a:r>
            <a:r>
              <a:rPr lang="es-ES" dirty="0" err="1" smtClean="0"/>
              <a:t>nergy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00B050"/>
                </a:solidFill>
              </a:rPr>
              <a:t>R</a:t>
            </a:r>
            <a:r>
              <a:rPr lang="es-ES" dirty="0" err="1" smtClean="0"/>
              <a:t>efinement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b="1" dirty="0" smtClean="0">
                <a:solidFill>
                  <a:srgbClr val="00B050"/>
                </a:solidFill>
              </a:rPr>
              <a:t>GROMOS</a:t>
            </a:r>
            <a:r>
              <a:rPr lang="es-ES" dirty="0" smtClean="0"/>
              <a:t> 	</a:t>
            </a:r>
            <a:r>
              <a:rPr lang="es-ES" b="1" dirty="0" err="1" smtClean="0">
                <a:solidFill>
                  <a:srgbClr val="00B050"/>
                </a:solidFill>
              </a:rPr>
              <a:t>GRO</a:t>
            </a:r>
            <a:r>
              <a:rPr lang="es-ES" dirty="0" err="1" smtClean="0"/>
              <a:t>ningen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00B050"/>
                </a:solidFill>
              </a:rPr>
              <a:t>MO</a:t>
            </a:r>
            <a:r>
              <a:rPr lang="es-ES" dirty="0" err="1" smtClean="0"/>
              <a:t>lecular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00B050"/>
                </a:solidFill>
              </a:rPr>
              <a:t>S</a:t>
            </a:r>
            <a:r>
              <a:rPr lang="es-ES" dirty="0" err="1" smtClean="0"/>
              <a:t>imulation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015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11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806492" y="173925"/>
            <a:ext cx="343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Atom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types</a:t>
            </a:r>
            <a:r>
              <a:rPr lang="es-ES" sz="2400" b="1" dirty="0" smtClean="0"/>
              <a:t> in </a:t>
            </a:r>
            <a:r>
              <a:rPr lang="es-ES" sz="2400" b="1" dirty="0" err="1" smtClean="0"/>
              <a:t>force</a:t>
            </a:r>
            <a:r>
              <a:rPr lang="es-ES" sz="2400" b="1" dirty="0" smtClean="0"/>
              <a:t> </a:t>
            </a:r>
            <a:r>
              <a:rPr lang="es-ES" sz="2400" b="1" dirty="0" err="1"/>
              <a:t>f</a:t>
            </a:r>
            <a:r>
              <a:rPr lang="es-ES" sz="2400" b="1" dirty="0" err="1" smtClean="0"/>
              <a:t>ields</a:t>
            </a:r>
            <a:endParaRPr lang="es-ES" sz="2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195929" y="698872"/>
            <a:ext cx="6236900" cy="603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 </a:t>
            </a:r>
            <a:r>
              <a:rPr lang="es-ES" dirty="0" err="1" smtClean="0"/>
              <a:t>few</a:t>
            </a:r>
            <a:r>
              <a:rPr lang="es-ES" dirty="0" smtClean="0"/>
              <a:t> </a:t>
            </a:r>
            <a:r>
              <a:rPr lang="es-ES" dirty="0" err="1" smtClean="0"/>
              <a:t>examples</a:t>
            </a:r>
            <a:r>
              <a:rPr lang="es-ES" dirty="0" smtClean="0"/>
              <a:t> of </a:t>
            </a:r>
            <a:r>
              <a:rPr lang="es-ES" dirty="0" err="1" smtClean="0"/>
              <a:t>atom</a:t>
            </a:r>
            <a:r>
              <a:rPr lang="es-ES" dirty="0" smtClean="0"/>
              <a:t> </a:t>
            </a:r>
            <a:r>
              <a:rPr lang="es-ES" dirty="0" err="1" smtClean="0"/>
              <a:t>types</a:t>
            </a:r>
            <a:r>
              <a:rPr lang="es-ES" dirty="0" smtClean="0"/>
              <a:t> </a:t>
            </a:r>
            <a:r>
              <a:rPr lang="es-ES" dirty="0" err="1" smtClean="0"/>
              <a:t>defined</a:t>
            </a:r>
            <a:r>
              <a:rPr lang="es-ES" dirty="0" smtClean="0"/>
              <a:t> in </a:t>
            </a:r>
            <a:r>
              <a:rPr lang="es-ES" b="1" dirty="0" smtClean="0">
                <a:solidFill>
                  <a:srgbClr val="00B050"/>
                </a:solidFill>
              </a:rPr>
              <a:t>CHARMM</a:t>
            </a:r>
            <a:r>
              <a:rPr lang="es-ES" dirty="0" smtClean="0"/>
              <a:t> </a:t>
            </a:r>
          </a:p>
          <a:p>
            <a:endParaRPr lang="es-ES" sz="800" dirty="0" smtClean="0"/>
          </a:p>
          <a:p>
            <a:r>
              <a:rPr lang="es-ES" sz="1600" u="sng" dirty="0"/>
              <a:t>	</a:t>
            </a:r>
            <a:r>
              <a:rPr lang="es-ES" sz="1600" i="1" u="sng" dirty="0" err="1" smtClean="0"/>
              <a:t>Atom</a:t>
            </a:r>
            <a:r>
              <a:rPr lang="es-ES" sz="1600" i="1" u="sng" dirty="0" smtClean="0"/>
              <a:t>	               Symbol	</a:t>
            </a:r>
            <a:r>
              <a:rPr lang="es-ES" sz="1600" i="1" u="sng" dirty="0" err="1" smtClean="0"/>
              <a:t>Type</a:t>
            </a:r>
            <a:r>
              <a:rPr lang="es-ES" sz="1600" u="sng" dirty="0" smtClean="0"/>
              <a:t>		</a:t>
            </a:r>
          </a:p>
          <a:p>
            <a:endParaRPr lang="es-ES" sz="800" dirty="0"/>
          </a:p>
          <a:p>
            <a:r>
              <a:rPr lang="es-ES" sz="1600" dirty="0" smtClean="0"/>
              <a:t>	</a:t>
            </a:r>
            <a:r>
              <a:rPr lang="es-ES" sz="1600" dirty="0" err="1" smtClean="0"/>
              <a:t>Carbon</a:t>
            </a:r>
            <a:r>
              <a:rPr lang="es-ES" sz="1600" dirty="0" smtClean="0"/>
              <a:t>		C	polar in </a:t>
            </a:r>
            <a:r>
              <a:rPr lang="es-ES" sz="1600" dirty="0" err="1" smtClean="0"/>
              <a:t>peptide</a:t>
            </a:r>
            <a:r>
              <a:rPr lang="es-ES" sz="1600" dirty="0" smtClean="0"/>
              <a:t> </a:t>
            </a:r>
            <a:r>
              <a:rPr lang="es-ES" sz="1600" dirty="0" err="1" smtClean="0"/>
              <a:t>backbone</a:t>
            </a:r>
            <a:endParaRPr lang="es-ES" sz="1600" dirty="0" smtClean="0"/>
          </a:p>
          <a:p>
            <a:r>
              <a:rPr lang="es-ES" sz="1600" dirty="0"/>
              <a:t>	</a:t>
            </a:r>
            <a:r>
              <a:rPr lang="es-ES" sz="1600" dirty="0" smtClean="0"/>
              <a:t>		CA	</a:t>
            </a:r>
            <a:r>
              <a:rPr lang="es-ES" sz="1600" dirty="0" err="1" smtClean="0"/>
              <a:t>aromatic</a:t>
            </a:r>
            <a:endParaRPr lang="es-ES" sz="1600" dirty="0" smtClean="0"/>
          </a:p>
          <a:p>
            <a:r>
              <a:rPr lang="es-ES" sz="1600" dirty="0"/>
              <a:t>	</a:t>
            </a:r>
            <a:r>
              <a:rPr lang="es-ES" sz="1600" dirty="0" smtClean="0"/>
              <a:t>		CC	</a:t>
            </a:r>
            <a:r>
              <a:rPr lang="es-ES" sz="1600" dirty="0" err="1" smtClean="0"/>
              <a:t>carbonyl</a:t>
            </a:r>
            <a:r>
              <a:rPr lang="es-ES" sz="1600" dirty="0" smtClean="0"/>
              <a:t> (</a:t>
            </a:r>
            <a:r>
              <a:rPr lang="es-ES" sz="1600" dirty="0" err="1" smtClean="0"/>
              <a:t>Asn</a:t>
            </a:r>
            <a:r>
              <a:rPr lang="es-ES" sz="1600" dirty="0" smtClean="0"/>
              <a:t>, </a:t>
            </a:r>
            <a:r>
              <a:rPr lang="es-ES" sz="1600" dirty="0" err="1" smtClean="0"/>
              <a:t>Gln</a:t>
            </a:r>
            <a:r>
              <a:rPr lang="es-ES" sz="1600" dirty="0" smtClean="0"/>
              <a:t>, </a:t>
            </a:r>
            <a:r>
              <a:rPr lang="es-ES" sz="1600" dirty="0" err="1" smtClean="0"/>
              <a:t>Asp</a:t>
            </a:r>
            <a:r>
              <a:rPr lang="es-ES" sz="1600" dirty="0" smtClean="0"/>
              <a:t>, </a:t>
            </a:r>
            <a:r>
              <a:rPr lang="es-ES" sz="1600" dirty="0" err="1" smtClean="0"/>
              <a:t>Glu</a:t>
            </a:r>
            <a:r>
              <a:rPr lang="es-ES" sz="1600" dirty="0" smtClean="0"/>
              <a:t>)</a:t>
            </a:r>
          </a:p>
          <a:p>
            <a:r>
              <a:rPr lang="es-ES" sz="1600" dirty="0"/>
              <a:t>	</a:t>
            </a:r>
            <a:r>
              <a:rPr lang="es-ES" sz="1600" dirty="0" smtClean="0"/>
              <a:t>		CP1,2,3	</a:t>
            </a:r>
            <a:r>
              <a:rPr lang="es-ES" sz="1600" dirty="0" err="1" smtClean="0"/>
              <a:t>special</a:t>
            </a:r>
            <a:r>
              <a:rPr lang="es-ES" sz="1600" dirty="0" smtClean="0"/>
              <a:t> </a:t>
            </a:r>
            <a:r>
              <a:rPr lang="es-ES" sz="1600" dirty="0" err="1" smtClean="0"/>
              <a:t>tetrahedral</a:t>
            </a:r>
            <a:r>
              <a:rPr lang="es-ES" sz="1600" dirty="0" smtClean="0"/>
              <a:t> in Pro</a:t>
            </a:r>
          </a:p>
          <a:p>
            <a:r>
              <a:rPr lang="es-ES" sz="1600" dirty="0"/>
              <a:t>	</a:t>
            </a:r>
            <a:r>
              <a:rPr lang="es-ES" sz="1600" dirty="0" smtClean="0"/>
              <a:t>		CPT	inter-ring in </a:t>
            </a:r>
            <a:r>
              <a:rPr lang="es-ES" sz="1600" dirty="0" err="1" smtClean="0"/>
              <a:t>Trp</a:t>
            </a:r>
            <a:endParaRPr lang="es-ES" sz="1600" dirty="0" smtClean="0"/>
          </a:p>
          <a:p>
            <a:r>
              <a:rPr lang="es-ES" sz="1600" dirty="0"/>
              <a:t>	</a:t>
            </a:r>
            <a:r>
              <a:rPr lang="es-ES" sz="1600" dirty="0" smtClean="0"/>
              <a:t>		CT1	</a:t>
            </a:r>
            <a:r>
              <a:rPr lang="es-ES" sz="1600" dirty="0" err="1" smtClean="0"/>
              <a:t>aliphatic</a:t>
            </a:r>
            <a:r>
              <a:rPr lang="es-ES" sz="1600" dirty="0" smtClean="0"/>
              <a:t> sp</a:t>
            </a:r>
            <a:r>
              <a:rPr lang="es-ES" sz="1600" baseline="30000" dirty="0" smtClean="0"/>
              <a:t>3</a:t>
            </a:r>
            <a:r>
              <a:rPr lang="es-ES" sz="1600" dirty="0" smtClean="0"/>
              <a:t> in CH</a:t>
            </a:r>
          </a:p>
          <a:p>
            <a:r>
              <a:rPr lang="es-ES" sz="1600" dirty="0"/>
              <a:t>	</a:t>
            </a:r>
            <a:r>
              <a:rPr lang="es-ES" sz="1600" dirty="0" smtClean="0"/>
              <a:t>	</a:t>
            </a:r>
            <a:r>
              <a:rPr lang="es-ES" sz="1600" dirty="0"/>
              <a:t>	</a:t>
            </a:r>
            <a:r>
              <a:rPr lang="es-ES" sz="1600" dirty="0" smtClean="0"/>
              <a:t>CT2</a:t>
            </a:r>
            <a:r>
              <a:rPr lang="es-ES" sz="1600" dirty="0"/>
              <a:t>	</a:t>
            </a:r>
            <a:r>
              <a:rPr lang="es-ES" sz="1600" dirty="0" err="1"/>
              <a:t>aliphatic</a:t>
            </a:r>
            <a:r>
              <a:rPr lang="es-ES" sz="1600" dirty="0"/>
              <a:t> sp</a:t>
            </a:r>
            <a:r>
              <a:rPr lang="es-ES" sz="1600" baseline="30000" dirty="0"/>
              <a:t>3</a:t>
            </a:r>
            <a:r>
              <a:rPr lang="es-ES" sz="1600" dirty="0"/>
              <a:t> in </a:t>
            </a:r>
            <a:r>
              <a:rPr lang="es-ES" sz="1600" dirty="0" smtClean="0"/>
              <a:t>CH</a:t>
            </a:r>
            <a:r>
              <a:rPr lang="es-ES" sz="1600" baseline="-25000" dirty="0" smtClean="0"/>
              <a:t>2</a:t>
            </a:r>
            <a:endParaRPr lang="es-ES" sz="1600" baseline="-25000" dirty="0"/>
          </a:p>
          <a:p>
            <a:r>
              <a:rPr lang="es-ES" sz="1600" dirty="0"/>
              <a:t>	</a:t>
            </a:r>
            <a:r>
              <a:rPr lang="es-ES" sz="1600" dirty="0" smtClean="0"/>
              <a:t>	</a:t>
            </a:r>
            <a:r>
              <a:rPr lang="es-ES" sz="1600" dirty="0"/>
              <a:t>	</a:t>
            </a:r>
            <a:r>
              <a:rPr lang="es-ES" sz="1600" dirty="0" smtClean="0"/>
              <a:t>CT3</a:t>
            </a:r>
            <a:r>
              <a:rPr lang="es-ES" sz="1600" dirty="0"/>
              <a:t>	</a:t>
            </a:r>
            <a:r>
              <a:rPr lang="es-ES" sz="1600" dirty="0" err="1"/>
              <a:t>aliphatic</a:t>
            </a:r>
            <a:r>
              <a:rPr lang="es-ES" sz="1600" dirty="0"/>
              <a:t> sp</a:t>
            </a:r>
            <a:r>
              <a:rPr lang="es-ES" sz="1600" baseline="30000" dirty="0"/>
              <a:t>3</a:t>
            </a:r>
            <a:r>
              <a:rPr lang="es-ES" sz="1600" dirty="0"/>
              <a:t> in </a:t>
            </a:r>
            <a:r>
              <a:rPr lang="es-ES" sz="1600" dirty="0" smtClean="0"/>
              <a:t>CH</a:t>
            </a:r>
            <a:r>
              <a:rPr lang="es-ES" sz="1600" baseline="-25000" dirty="0" smtClean="0"/>
              <a:t>3</a:t>
            </a:r>
          </a:p>
          <a:p>
            <a:endParaRPr lang="es-ES" sz="800" dirty="0" smtClean="0"/>
          </a:p>
          <a:p>
            <a:r>
              <a:rPr lang="es-ES" sz="1600" dirty="0" smtClean="0"/>
              <a:t>	</a:t>
            </a:r>
            <a:r>
              <a:rPr lang="es-ES" sz="1600" dirty="0" err="1" smtClean="0"/>
              <a:t>Oxygen</a:t>
            </a:r>
            <a:r>
              <a:rPr lang="es-ES" sz="1600" dirty="0" smtClean="0"/>
              <a:t>		O	</a:t>
            </a:r>
            <a:r>
              <a:rPr lang="es-ES" sz="1600" dirty="0" err="1" smtClean="0"/>
              <a:t>carbonyl</a:t>
            </a:r>
            <a:endParaRPr lang="es-ES" sz="1600" dirty="0" smtClean="0"/>
          </a:p>
          <a:p>
            <a:r>
              <a:rPr lang="es-ES" sz="1600" dirty="0"/>
              <a:t>	</a:t>
            </a:r>
            <a:r>
              <a:rPr lang="es-ES" sz="1600" dirty="0" smtClean="0"/>
              <a:t>		OC	</a:t>
            </a:r>
            <a:r>
              <a:rPr lang="es-ES" sz="1600" dirty="0" err="1" smtClean="0"/>
              <a:t>carboxylate</a:t>
            </a:r>
            <a:endParaRPr lang="es-ES" sz="1600" dirty="0" smtClean="0"/>
          </a:p>
          <a:p>
            <a:r>
              <a:rPr lang="es-ES" sz="1600" dirty="0"/>
              <a:t>	</a:t>
            </a:r>
            <a:r>
              <a:rPr lang="es-ES" sz="1600" dirty="0" smtClean="0"/>
              <a:t>		OH1	</a:t>
            </a:r>
            <a:r>
              <a:rPr lang="es-ES" sz="1600" dirty="0" err="1" smtClean="0"/>
              <a:t>hydroxyl</a:t>
            </a:r>
            <a:endParaRPr lang="es-ES" sz="1600" dirty="0" smtClean="0"/>
          </a:p>
          <a:p>
            <a:endParaRPr lang="es-ES" sz="800" dirty="0" smtClean="0"/>
          </a:p>
          <a:p>
            <a:r>
              <a:rPr lang="es-ES" sz="1600" dirty="0" smtClean="0"/>
              <a:t>	</a:t>
            </a:r>
            <a:r>
              <a:rPr lang="es-ES" sz="1600" dirty="0" err="1" smtClean="0"/>
              <a:t>Nitrogen</a:t>
            </a:r>
            <a:r>
              <a:rPr lang="es-ES" sz="1600" dirty="0" smtClean="0"/>
              <a:t>		N	</a:t>
            </a:r>
            <a:r>
              <a:rPr lang="es-ES" sz="1600" dirty="0" err="1" smtClean="0"/>
              <a:t>proline</a:t>
            </a:r>
            <a:endParaRPr lang="es-ES" sz="1600" dirty="0" smtClean="0"/>
          </a:p>
          <a:p>
            <a:r>
              <a:rPr lang="es-ES" sz="1600" dirty="0"/>
              <a:t>	</a:t>
            </a:r>
            <a:r>
              <a:rPr lang="es-ES" sz="1600" dirty="0" smtClean="0"/>
              <a:t>		NH1	</a:t>
            </a:r>
            <a:r>
              <a:rPr lang="es-ES" sz="1600" dirty="0" err="1" smtClean="0"/>
              <a:t>peptide</a:t>
            </a:r>
            <a:endParaRPr lang="es-ES" sz="1600" dirty="0" smtClean="0"/>
          </a:p>
          <a:p>
            <a:r>
              <a:rPr lang="es-ES" sz="1600" dirty="0"/>
              <a:t>	</a:t>
            </a:r>
            <a:r>
              <a:rPr lang="es-ES" sz="1600" dirty="0" smtClean="0"/>
              <a:t>		NH2	</a:t>
            </a:r>
            <a:r>
              <a:rPr lang="es-ES" sz="1600" dirty="0" err="1" smtClean="0"/>
              <a:t>amide</a:t>
            </a:r>
            <a:endParaRPr lang="es-ES" sz="1600" dirty="0" smtClean="0"/>
          </a:p>
          <a:p>
            <a:endParaRPr lang="es-ES" sz="800" dirty="0" smtClean="0"/>
          </a:p>
          <a:p>
            <a:r>
              <a:rPr lang="es-ES" sz="1600" dirty="0" smtClean="0"/>
              <a:t>	</a:t>
            </a:r>
            <a:r>
              <a:rPr lang="es-ES" sz="1600" dirty="0" err="1" smtClean="0"/>
              <a:t>Hydrogen</a:t>
            </a:r>
            <a:r>
              <a:rPr lang="es-ES" sz="1600" dirty="0" smtClean="0"/>
              <a:t>		H	polar</a:t>
            </a:r>
          </a:p>
          <a:p>
            <a:r>
              <a:rPr lang="es-ES" sz="1600" dirty="0"/>
              <a:t>	</a:t>
            </a:r>
            <a:r>
              <a:rPr lang="es-ES" sz="1600" dirty="0" smtClean="0"/>
              <a:t>		HA	</a:t>
            </a:r>
            <a:r>
              <a:rPr lang="es-ES" sz="1600" dirty="0" err="1" smtClean="0"/>
              <a:t>nonpolar</a:t>
            </a:r>
            <a:endParaRPr lang="es-ES" sz="1600" dirty="0" smtClean="0"/>
          </a:p>
          <a:p>
            <a:r>
              <a:rPr lang="es-ES" sz="1600" dirty="0"/>
              <a:t>	</a:t>
            </a:r>
            <a:r>
              <a:rPr lang="es-ES" sz="1600" dirty="0" smtClean="0"/>
              <a:t>		HP	</a:t>
            </a:r>
            <a:r>
              <a:rPr lang="es-ES" sz="1600" dirty="0" err="1" smtClean="0"/>
              <a:t>aromatic</a:t>
            </a:r>
            <a:endParaRPr lang="es-ES" sz="1600" dirty="0" smtClean="0"/>
          </a:p>
          <a:p>
            <a:r>
              <a:rPr lang="es-ES" sz="1600" dirty="0"/>
              <a:t>	</a:t>
            </a:r>
            <a:r>
              <a:rPr lang="es-ES" sz="1600" dirty="0" smtClean="0"/>
              <a:t>		HS	</a:t>
            </a:r>
            <a:r>
              <a:rPr lang="es-ES" sz="1600" dirty="0" err="1" smtClean="0"/>
              <a:t>thiol</a:t>
            </a:r>
            <a:r>
              <a:rPr lang="es-ES" sz="1600" dirty="0"/>
              <a:t>	</a:t>
            </a:r>
            <a:endParaRPr lang="es-ES" sz="1600" dirty="0" smtClean="0"/>
          </a:p>
          <a:p>
            <a:endParaRPr lang="es-ES" sz="800" dirty="0"/>
          </a:p>
          <a:p>
            <a:r>
              <a:rPr lang="es-ES" sz="1600" dirty="0" smtClean="0"/>
              <a:t>(</a:t>
            </a:r>
            <a:r>
              <a:rPr lang="es-ES" sz="1600" dirty="0" err="1" smtClean="0"/>
              <a:t>there</a:t>
            </a:r>
            <a:r>
              <a:rPr lang="es-ES" sz="1600" dirty="0" smtClean="0"/>
              <a:t> are </a:t>
            </a:r>
            <a:r>
              <a:rPr lang="es-ES" sz="1600" dirty="0" err="1" smtClean="0"/>
              <a:t>around</a:t>
            </a:r>
            <a:r>
              <a:rPr lang="es-ES" sz="1600" dirty="0" smtClean="0"/>
              <a:t> 160 </a:t>
            </a:r>
            <a:r>
              <a:rPr lang="es-ES" sz="1600" dirty="0" err="1" smtClean="0"/>
              <a:t>atom</a:t>
            </a:r>
            <a:r>
              <a:rPr lang="es-ES" sz="1600" dirty="0" smtClean="0"/>
              <a:t> </a:t>
            </a:r>
            <a:r>
              <a:rPr lang="es-ES" sz="1600" dirty="0" err="1" smtClean="0"/>
              <a:t>types</a:t>
            </a:r>
            <a:r>
              <a:rPr lang="es-ES" sz="1600" dirty="0" smtClean="0"/>
              <a:t> in CHARMM </a:t>
            </a:r>
            <a:r>
              <a:rPr lang="es-ES" sz="1600" dirty="0" err="1" smtClean="0"/>
              <a:t>for</a:t>
            </a:r>
            <a:r>
              <a:rPr lang="es-ES" sz="1600" dirty="0" smtClean="0"/>
              <a:t> </a:t>
            </a:r>
            <a:r>
              <a:rPr lang="es-ES" sz="1600" dirty="0" err="1" smtClean="0"/>
              <a:t>proteins</a:t>
            </a:r>
            <a:r>
              <a:rPr lang="es-ES" sz="1600" dirty="0" smtClean="0"/>
              <a:t>)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1291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12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/>
          <a:stretch/>
        </p:blipFill>
        <p:spPr>
          <a:xfrm>
            <a:off x="569843" y="1052584"/>
            <a:ext cx="7752521" cy="50470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CuadroTexto 3"/>
          <p:cNvSpPr txBox="1"/>
          <p:nvPr/>
        </p:nvSpPr>
        <p:spPr>
          <a:xfrm>
            <a:off x="788504" y="35780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swissparam.ch</a:t>
            </a:r>
            <a:r>
              <a:rPr lang="es-ES" b="1" dirty="0">
                <a:solidFill>
                  <a:srgbClr val="0000FF"/>
                </a:solidFill>
                <a:latin typeface="Arial Narrow" panose="020B0606020202030204" pitchFamily="34" charset="0"/>
              </a:rPr>
              <a:t>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02370" y="4366588"/>
            <a:ext cx="3312000" cy="144000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77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13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1" y="388636"/>
            <a:ext cx="4884814" cy="18129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2643809" y="1828796"/>
            <a:ext cx="396000" cy="145778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2805454" y="1974574"/>
            <a:ext cx="0" cy="504000"/>
          </a:xfrm>
          <a:prstGeom prst="straightConnector1">
            <a:avLst/>
          </a:prstGeom>
          <a:ln w="190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403498" y="2584178"/>
            <a:ext cx="771672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crd</a:t>
            </a:r>
            <a:r>
              <a:rPr lang="es-ES" dirty="0"/>
              <a:t>: </a:t>
            </a:r>
            <a:r>
              <a:rPr lang="es-ES" dirty="0" smtClean="0"/>
              <a:t> </a:t>
            </a:r>
            <a:r>
              <a:rPr lang="es-ES" dirty="0" err="1" smtClean="0"/>
              <a:t>cartesian</a:t>
            </a:r>
            <a:r>
              <a:rPr lang="es-ES" dirty="0" smtClean="0"/>
              <a:t> </a:t>
            </a:r>
            <a:r>
              <a:rPr lang="es-ES" dirty="0" err="1" smtClean="0"/>
              <a:t>coordinates</a:t>
            </a:r>
            <a:r>
              <a:rPr lang="es-ES" dirty="0" smtClean="0"/>
              <a:t> (</a:t>
            </a:r>
            <a:r>
              <a:rPr lang="es-ES" dirty="0" err="1" smtClean="0"/>
              <a:t>needed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i="1" dirty="0" err="1"/>
              <a:t>Gromacs</a:t>
            </a:r>
            <a:r>
              <a:rPr lang="es-ES" dirty="0" smtClean="0"/>
              <a:t>)</a:t>
            </a:r>
          </a:p>
          <a:p>
            <a:endParaRPr lang="es-ES" dirty="0"/>
          </a:p>
          <a:p>
            <a:r>
              <a:rPr lang="es-E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itp</a:t>
            </a:r>
            <a:r>
              <a:rPr lang="es-ES" dirty="0"/>
              <a:t>: </a:t>
            </a:r>
            <a:r>
              <a:rPr lang="es-ES" dirty="0" smtClean="0"/>
              <a:t> CHARMM </a:t>
            </a:r>
            <a:r>
              <a:rPr lang="es-ES" dirty="0" err="1" smtClean="0"/>
              <a:t>parameters</a:t>
            </a:r>
            <a:r>
              <a:rPr lang="es-ES" dirty="0" smtClean="0"/>
              <a:t> (</a:t>
            </a:r>
            <a:r>
              <a:rPr lang="es-ES" dirty="0" err="1" smtClean="0"/>
              <a:t>needed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i="1" dirty="0" err="1"/>
              <a:t>Gromacs</a:t>
            </a:r>
            <a:r>
              <a:rPr lang="es-ES" dirty="0" smtClean="0"/>
              <a:t>)</a:t>
            </a:r>
          </a:p>
          <a:p>
            <a:endParaRPr lang="es-ES" dirty="0"/>
          </a:p>
          <a:p>
            <a:r>
              <a:rPr lang="es-E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mol2</a:t>
            </a:r>
            <a:r>
              <a:rPr lang="es-ES" dirty="0"/>
              <a:t>: </a:t>
            </a:r>
            <a:r>
              <a:rPr lang="es-ES" dirty="0" smtClean="0"/>
              <a:t> </a:t>
            </a:r>
            <a:r>
              <a:rPr lang="es-ES" dirty="0" err="1" smtClean="0"/>
              <a:t>copy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initial</a:t>
            </a:r>
            <a:r>
              <a:rPr lang="es-ES" dirty="0" smtClean="0"/>
              <a:t> </a:t>
            </a:r>
            <a:r>
              <a:rPr lang="es-E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mol2</a:t>
            </a:r>
            <a:r>
              <a:rPr lang="es-ES" dirty="0" smtClean="0"/>
              <a:t> file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atomic</a:t>
            </a:r>
            <a:r>
              <a:rPr lang="es-ES" dirty="0" smtClean="0"/>
              <a:t> </a:t>
            </a:r>
            <a:r>
              <a:rPr lang="es-ES" dirty="0" err="1" smtClean="0"/>
              <a:t>charges</a:t>
            </a:r>
            <a:r>
              <a:rPr lang="es-ES" dirty="0" smtClean="0"/>
              <a:t> </a:t>
            </a:r>
            <a:r>
              <a:rPr lang="es-ES" dirty="0" err="1" smtClean="0"/>
              <a:t>computed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b="1" dirty="0" err="1" smtClean="0"/>
              <a:t>SwissParam</a:t>
            </a:r>
            <a:endParaRPr lang="es-ES" b="1" dirty="0" smtClean="0"/>
          </a:p>
          <a:p>
            <a:endParaRPr lang="es-ES" dirty="0"/>
          </a:p>
          <a:p>
            <a:r>
              <a:rPr lang="es-E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</a:t>
            </a:r>
            <a:r>
              <a:rPr lang="es-ES" dirty="0">
                <a:solidFill>
                  <a:srgbClr val="00B0F0"/>
                </a:solidFill>
              </a:rPr>
              <a:t>: </a:t>
            </a:r>
            <a:r>
              <a:rPr lang="es-ES" dirty="0" smtClean="0">
                <a:solidFill>
                  <a:srgbClr val="00B0F0"/>
                </a:solidFill>
              </a:rPr>
              <a:t>CHARMM </a:t>
            </a:r>
            <a:r>
              <a:rPr lang="es-ES" dirty="0" err="1" smtClean="0">
                <a:solidFill>
                  <a:srgbClr val="00B0F0"/>
                </a:solidFill>
              </a:rPr>
              <a:t>parameters</a:t>
            </a:r>
            <a:r>
              <a:rPr lang="es-ES" dirty="0" smtClean="0">
                <a:solidFill>
                  <a:srgbClr val="00B0F0"/>
                </a:solidFill>
              </a:rPr>
              <a:t> (</a:t>
            </a:r>
            <a:r>
              <a:rPr lang="es-ES" dirty="0" err="1" smtClean="0">
                <a:solidFill>
                  <a:srgbClr val="00B0F0"/>
                </a:solidFill>
              </a:rPr>
              <a:t>needed</a:t>
            </a:r>
            <a:r>
              <a:rPr lang="es-ES" dirty="0" smtClean="0">
                <a:solidFill>
                  <a:srgbClr val="00B0F0"/>
                </a:solidFill>
              </a:rPr>
              <a:t> </a:t>
            </a:r>
            <a:r>
              <a:rPr lang="es-ES" dirty="0" err="1" smtClean="0">
                <a:solidFill>
                  <a:srgbClr val="00B0F0"/>
                </a:solidFill>
              </a:rPr>
              <a:t>for</a:t>
            </a:r>
            <a:r>
              <a:rPr lang="es-ES" dirty="0" smtClean="0">
                <a:solidFill>
                  <a:srgbClr val="00B0F0"/>
                </a:solidFill>
              </a:rPr>
              <a:t> </a:t>
            </a:r>
            <a:r>
              <a:rPr lang="es-ES" i="1" dirty="0">
                <a:solidFill>
                  <a:srgbClr val="00B0F0"/>
                </a:solidFill>
              </a:rPr>
              <a:t>VMD/NAMD</a:t>
            </a:r>
            <a:r>
              <a:rPr lang="es-ES" dirty="0" smtClean="0">
                <a:solidFill>
                  <a:srgbClr val="00B0F0"/>
                </a:solidFill>
              </a:rPr>
              <a:t>)</a:t>
            </a:r>
          </a:p>
          <a:p>
            <a:endParaRPr lang="es-ES" dirty="0"/>
          </a:p>
          <a:p>
            <a:r>
              <a:rPr lang="es-E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pdb</a:t>
            </a:r>
            <a:r>
              <a:rPr lang="es-ES" dirty="0"/>
              <a:t>: </a:t>
            </a:r>
            <a:r>
              <a:rPr lang="es-ES" dirty="0" smtClean="0"/>
              <a:t> </a:t>
            </a:r>
            <a:r>
              <a:rPr lang="es-ES" dirty="0" err="1" smtClean="0"/>
              <a:t>copy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structure</a:t>
            </a:r>
            <a:r>
              <a:rPr lang="es-ES" dirty="0" smtClean="0"/>
              <a:t> in </a:t>
            </a:r>
            <a:r>
              <a:rPr lang="es-E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pdb</a:t>
            </a:r>
            <a:r>
              <a:rPr lang="es-ES" dirty="0" smtClean="0"/>
              <a:t> </a:t>
            </a:r>
            <a:r>
              <a:rPr lang="es-ES" dirty="0" err="1" smtClean="0"/>
              <a:t>format</a:t>
            </a:r>
            <a:endParaRPr lang="es-ES" dirty="0" smtClean="0"/>
          </a:p>
          <a:p>
            <a:endParaRPr lang="es-ES" dirty="0"/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psf</a:t>
            </a:r>
            <a:r>
              <a:rPr lang="en-US" dirty="0"/>
              <a:t>: </a:t>
            </a:r>
            <a:r>
              <a:rPr lang="en-US" dirty="0" smtClean="0"/>
              <a:t> CHARMM </a:t>
            </a:r>
            <a:r>
              <a:rPr lang="en-US" i="1" dirty="0" smtClean="0"/>
              <a:t>protein </a:t>
            </a:r>
            <a:r>
              <a:rPr lang="en-US" i="1" dirty="0"/>
              <a:t>structure </a:t>
            </a:r>
            <a:r>
              <a:rPr lang="en-US" i="1" dirty="0" smtClean="0"/>
              <a:t>file</a:t>
            </a:r>
          </a:p>
          <a:p>
            <a:endParaRPr lang="es-ES" dirty="0"/>
          </a:p>
          <a:p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rtf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 smtClean="0">
                <a:solidFill>
                  <a:srgbClr val="00B0F0"/>
                </a:solidFill>
              </a:rPr>
              <a:t> CHARMM </a:t>
            </a:r>
            <a:r>
              <a:rPr lang="en-US" i="1" dirty="0" smtClean="0">
                <a:solidFill>
                  <a:srgbClr val="00B0F0"/>
                </a:solidFill>
              </a:rPr>
              <a:t>residue </a:t>
            </a:r>
            <a:r>
              <a:rPr lang="en-US" i="1" dirty="0">
                <a:solidFill>
                  <a:srgbClr val="00B0F0"/>
                </a:solidFill>
              </a:rPr>
              <a:t>topology file</a:t>
            </a:r>
            <a:r>
              <a:rPr lang="en-US" dirty="0">
                <a:solidFill>
                  <a:srgbClr val="00B0F0"/>
                </a:solidFill>
              </a:rPr>
              <a:t> (needed for </a:t>
            </a:r>
            <a:r>
              <a:rPr lang="en-US" i="1" dirty="0">
                <a:solidFill>
                  <a:srgbClr val="00B0F0"/>
                </a:solidFill>
              </a:rPr>
              <a:t>VMD/NAMD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  <a:endParaRPr lang="es-E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8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14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1184154" y="214397"/>
            <a:ext cx="7075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Steepest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descent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applied</a:t>
            </a:r>
            <a:r>
              <a:rPr lang="es-ES" sz="2400" b="1" dirty="0" smtClean="0"/>
              <a:t> to a 1-dimensional </a:t>
            </a:r>
            <a:r>
              <a:rPr lang="es-ES" sz="2400" b="1" dirty="0" err="1" smtClean="0"/>
              <a:t>function</a:t>
            </a:r>
            <a:endParaRPr lang="es-ES" sz="24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4" y="1138481"/>
            <a:ext cx="7491882" cy="476887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99991" y="123974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f(x) = x</a:t>
            </a:r>
            <a:r>
              <a:rPr lang="es-ES" baseline="30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s-E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– 2x</a:t>
            </a:r>
            <a:r>
              <a:rPr lang="es-ES" baseline="30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s-E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+2</a:t>
            </a:r>
            <a:endParaRPr lang="es-E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068418" y="2736232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s-ES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935898" y="5498526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s-ES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886356" y="4928683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s-ES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325218" y="5849376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s-ES" sz="14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s-E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= 2	10 </a:t>
            </a:r>
            <a:r>
              <a:rPr lang="es-ES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steps</a:t>
            </a:r>
            <a:endParaRPr lang="es-ES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924630" y="179595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Symbol" panose="05050102010706020507" pitchFamily="18" charset="2"/>
                <a:ea typeface="Cambria Math" panose="02040503050406030204" pitchFamily="18" charset="0"/>
              </a:rPr>
              <a:t>l</a:t>
            </a:r>
            <a:r>
              <a:rPr lang="es-E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= 0.1</a:t>
            </a:r>
            <a:endParaRPr lang="es-ES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564115" y="5786454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s-ES" sz="14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s-E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= 0.01	28 </a:t>
            </a:r>
            <a:r>
              <a:rPr lang="es-ES" sz="14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steps</a:t>
            </a:r>
            <a:endParaRPr lang="es-ES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 flipH="1">
            <a:off x="4651513" y="1424408"/>
            <a:ext cx="3843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163904" y="652236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4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15</a:t>
            </a:fld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979284" y="260779"/>
            <a:ext cx="4839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Steepest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descent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applied</a:t>
            </a:r>
            <a:r>
              <a:rPr lang="es-ES" sz="2400" b="1" dirty="0" smtClean="0"/>
              <a:t> to </a:t>
            </a:r>
            <a:r>
              <a:rPr lang="es-ES" sz="2400" b="1" dirty="0" err="1" smtClean="0"/>
              <a:t>surfaces</a:t>
            </a:r>
            <a:endParaRPr lang="es-ES" sz="24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011" y="1048511"/>
            <a:ext cx="3167339" cy="4849251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5" name="CuadroTexto 4"/>
          <p:cNvSpPr txBox="1"/>
          <p:nvPr/>
        </p:nvSpPr>
        <p:spPr>
          <a:xfrm>
            <a:off x="273785" y="993913"/>
            <a:ext cx="456823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B050"/>
                </a:solidFill>
              </a:rPr>
              <a:t>Pros</a:t>
            </a:r>
            <a:r>
              <a:rPr lang="es-ES" dirty="0" smtClean="0"/>
              <a:t>: </a:t>
            </a:r>
            <a:r>
              <a:rPr lang="es-ES" dirty="0" err="1" smtClean="0"/>
              <a:t>Fast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far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minimum</a:t>
            </a:r>
            <a:r>
              <a:rPr lang="es-ES" dirty="0" smtClean="0"/>
              <a:t>,</a:t>
            </a:r>
          </a:p>
          <a:p>
            <a:r>
              <a:rPr lang="es-ES" dirty="0" smtClean="0"/>
              <a:t>local </a:t>
            </a:r>
            <a:r>
              <a:rPr lang="es-ES" dirty="0" err="1" smtClean="0"/>
              <a:t>minimization</a:t>
            </a:r>
            <a:r>
              <a:rPr lang="es-ES" dirty="0" smtClean="0"/>
              <a:t> </a:t>
            </a:r>
            <a:r>
              <a:rPr lang="es-ES" dirty="0" err="1" smtClean="0"/>
              <a:t>guaranteed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>
                <a:solidFill>
                  <a:srgbClr val="FF0000"/>
                </a:solidFill>
              </a:rPr>
              <a:t>Cons</a:t>
            </a:r>
            <a:r>
              <a:rPr lang="es-ES" dirty="0" smtClean="0"/>
              <a:t>: </a:t>
            </a:r>
            <a:r>
              <a:rPr lang="es-ES" dirty="0" err="1" smtClean="0"/>
              <a:t>Slow</a:t>
            </a:r>
            <a:r>
              <a:rPr lang="es-ES" dirty="0" smtClean="0"/>
              <a:t> </a:t>
            </a:r>
            <a:r>
              <a:rPr lang="es-ES" dirty="0" err="1" smtClean="0"/>
              <a:t>descent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certain</a:t>
            </a:r>
            <a:r>
              <a:rPr lang="es-ES" dirty="0" smtClean="0"/>
              <a:t> </a:t>
            </a:r>
            <a:r>
              <a:rPr lang="es-ES" dirty="0" err="1" smtClean="0"/>
              <a:t>surfaces</a:t>
            </a:r>
            <a:r>
              <a:rPr lang="es-ES" dirty="0" smtClean="0"/>
              <a:t>,</a:t>
            </a:r>
          </a:p>
          <a:p>
            <a:r>
              <a:rPr lang="es-ES" dirty="0" smtClean="0"/>
              <a:t>can </a:t>
            </a:r>
            <a:r>
              <a:rPr lang="es-ES" dirty="0" err="1" smtClean="0"/>
              <a:t>oscillate</a:t>
            </a:r>
            <a:r>
              <a:rPr lang="es-ES" dirty="0" smtClean="0"/>
              <a:t> </a:t>
            </a:r>
            <a:r>
              <a:rPr lang="es-ES" dirty="0" err="1" smtClean="0"/>
              <a:t>near</a:t>
            </a:r>
            <a:r>
              <a:rPr lang="es-ES" dirty="0" smtClean="0"/>
              <a:t> </a:t>
            </a:r>
            <a:r>
              <a:rPr lang="es-ES" dirty="0" err="1" smtClean="0"/>
              <a:t>minimum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Improve</a:t>
            </a:r>
            <a:r>
              <a:rPr lang="es-ES" dirty="0" smtClean="0"/>
              <a:t> </a:t>
            </a:r>
            <a:r>
              <a:rPr lang="es-ES" dirty="0" err="1" smtClean="0"/>
              <a:t>convergence</a:t>
            </a:r>
            <a:r>
              <a:rPr lang="es-ES" dirty="0" smtClean="0"/>
              <a:t>:</a:t>
            </a:r>
          </a:p>
          <a:p>
            <a:endParaRPr lang="es-ES" sz="800" dirty="0" smtClean="0"/>
          </a:p>
          <a:p>
            <a:r>
              <a:rPr lang="es-ES" dirty="0" smtClean="0"/>
              <a:t>* Reduce </a:t>
            </a:r>
            <a:r>
              <a:rPr lang="es-ES" dirty="0" smtClean="0">
                <a:latin typeface="Symbol" panose="05050102010706020507" pitchFamily="18" charset="2"/>
              </a:rPr>
              <a:t>l</a:t>
            </a:r>
            <a:r>
              <a:rPr lang="es-ES" dirty="0" smtClean="0"/>
              <a:t> </a:t>
            </a:r>
            <a:r>
              <a:rPr lang="es-ES" dirty="0" err="1" smtClean="0"/>
              <a:t>near</a:t>
            </a:r>
            <a:r>
              <a:rPr lang="es-ES" dirty="0" smtClean="0"/>
              <a:t> </a:t>
            </a:r>
            <a:r>
              <a:rPr lang="es-ES" dirty="0" err="1" smtClean="0"/>
              <a:t>minimum</a:t>
            </a:r>
            <a:endParaRPr lang="es-ES" dirty="0" smtClean="0"/>
          </a:p>
          <a:p>
            <a:endParaRPr lang="es-ES" sz="1000" dirty="0"/>
          </a:p>
          <a:p>
            <a:r>
              <a:rPr lang="es-ES" dirty="0" smtClean="0"/>
              <a:t>* Determine </a:t>
            </a:r>
            <a:r>
              <a:rPr lang="es-ES" dirty="0" err="1" smtClean="0"/>
              <a:t>step</a:t>
            </a:r>
            <a:r>
              <a:rPr lang="es-ES" dirty="0" smtClean="0"/>
              <a:t> </a:t>
            </a:r>
            <a:r>
              <a:rPr lang="es-ES" dirty="0" err="1" smtClean="0"/>
              <a:t>size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i="1" dirty="0" smtClean="0"/>
              <a:t>line </a:t>
            </a:r>
            <a:r>
              <a:rPr lang="es-ES" i="1" dirty="0" err="1" smtClean="0"/>
              <a:t>search</a:t>
            </a:r>
            <a:r>
              <a:rPr lang="es-ES" dirty="0" smtClean="0"/>
              <a:t>:</a:t>
            </a:r>
          </a:p>
          <a:p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point</a:t>
            </a:r>
            <a:r>
              <a:rPr lang="es-ES" dirty="0" smtClean="0"/>
              <a:t> </a:t>
            </a:r>
            <a:r>
              <a:rPr lang="es-ES" b="1" i="1" dirty="0" smtClean="0"/>
              <a:t>i</a:t>
            </a:r>
            <a:r>
              <a:rPr lang="es-ES" dirty="0" smtClean="0"/>
              <a:t> </a:t>
            </a:r>
            <a:r>
              <a:rPr lang="es-ES" dirty="0" err="1" smtClean="0"/>
              <a:t>calculate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at </a:t>
            </a:r>
            <a:r>
              <a:rPr lang="es-ES" dirty="0" err="1" smtClean="0"/>
              <a:t>several</a:t>
            </a:r>
            <a:r>
              <a:rPr lang="es-ES" dirty="0" smtClean="0"/>
              <a:t> </a:t>
            </a:r>
          </a:p>
          <a:p>
            <a:r>
              <a:rPr lang="es-ES" dirty="0" err="1" smtClean="0"/>
              <a:t>points</a:t>
            </a:r>
            <a:r>
              <a:rPr lang="es-ES" dirty="0" smtClean="0"/>
              <a:t> </a:t>
            </a:r>
            <a:r>
              <a:rPr lang="es-ES" dirty="0" err="1" smtClean="0"/>
              <a:t>along</a:t>
            </a:r>
            <a:r>
              <a:rPr lang="es-ES" dirty="0" smtClean="0"/>
              <a:t> –</a:t>
            </a:r>
            <a:r>
              <a:rPr lang="es-ES" b="1" dirty="0" smtClean="0"/>
              <a:t>g</a:t>
            </a:r>
            <a:r>
              <a:rPr lang="es-ES" dirty="0" smtClean="0"/>
              <a:t>, </a:t>
            </a:r>
            <a:r>
              <a:rPr lang="es-ES" dirty="0" err="1" smtClean="0"/>
              <a:t>fit</a:t>
            </a:r>
            <a:r>
              <a:rPr lang="es-ES" dirty="0" smtClean="0"/>
              <a:t> a </a:t>
            </a:r>
            <a:r>
              <a:rPr lang="es-ES" dirty="0" err="1" smtClean="0"/>
              <a:t>polynomial</a:t>
            </a:r>
            <a:r>
              <a:rPr lang="es-ES" dirty="0" smtClean="0"/>
              <a:t> to </a:t>
            </a:r>
            <a:r>
              <a:rPr lang="es-ES" dirty="0" err="1" smtClean="0"/>
              <a:t>calculated</a:t>
            </a:r>
            <a:endParaRPr lang="es-ES" dirty="0" smtClean="0"/>
          </a:p>
          <a:p>
            <a:r>
              <a:rPr lang="es-ES" dirty="0" err="1" smtClean="0"/>
              <a:t>values</a:t>
            </a:r>
            <a:r>
              <a:rPr lang="es-ES" dirty="0" smtClean="0"/>
              <a:t> and </a:t>
            </a:r>
            <a:r>
              <a:rPr lang="es-ES" dirty="0" err="1" smtClean="0"/>
              <a:t>find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minimum</a:t>
            </a:r>
            <a:r>
              <a:rPr lang="es-ES" dirty="0" smtClean="0"/>
              <a:t> to </a:t>
            </a: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point</a:t>
            </a:r>
            <a:r>
              <a:rPr lang="es-ES" dirty="0" smtClean="0"/>
              <a:t> </a:t>
            </a:r>
            <a:r>
              <a:rPr lang="es-ES" b="1" i="1" dirty="0" smtClean="0"/>
              <a:t>i</a:t>
            </a:r>
            <a:r>
              <a:rPr lang="es-ES" b="1" dirty="0" smtClean="0"/>
              <a:t>+1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Use </a:t>
            </a:r>
            <a:r>
              <a:rPr lang="es-ES" b="1" dirty="0" err="1" smtClean="0"/>
              <a:t>steepest</a:t>
            </a:r>
            <a:r>
              <a:rPr lang="es-ES" b="1" dirty="0" smtClean="0"/>
              <a:t> </a:t>
            </a:r>
            <a:r>
              <a:rPr lang="es-ES" b="1" dirty="0" err="1" smtClean="0"/>
              <a:t>descent</a:t>
            </a:r>
            <a:r>
              <a:rPr lang="es-ES" dirty="0" smtClean="0"/>
              <a:t> </a:t>
            </a:r>
            <a:r>
              <a:rPr lang="es-ES" dirty="0" err="1" smtClean="0"/>
              <a:t>far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minimum</a:t>
            </a:r>
            <a:r>
              <a:rPr lang="es-ES" dirty="0" smtClean="0"/>
              <a:t> and</a:t>
            </a:r>
          </a:p>
          <a:p>
            <a:r>
              <a:rPr lang="es-ES" dirty="0" err="1" smtClean="0"/>
              <a:t>then</a:t>
            </a:r>
            <a:r>
              <a:rPr lang="es-ES" dirty="0" smtClean="0"/>
              <a:t> </a:t>
            </a:r>
            <a:r>
              <a:rPr lang="es-ES" dirty="0" err="1" smtClean="0"/>
              <a:t>switch</a:t>
            </a:r>
            <a:r>
              <a:rPr lang="es-ES" dirty="0" smtClean="0"/>
              <a:t> to </a:t>
            </a:r>
            <a:r>
              <a:rPr lang="es-ES" dirty="0" err="1" smtClean="0"/>
              <a:t>another</a:t>
            </a:r>
            <a:r>
              <a:rPr lang="es-ES" dirty="0" smtClean="0"/>
              <a:t> </a:t>
            </a:r>
            <a:r>
              <a:rPr lang="es-ES" dirty="0" err="1" smtClean="0"/>
              <a:t>method</a:t>
            </a:r>
            <a:r>
              <a:rPr lang="es-ES" dirty="0" smtClean="0"/>
              <a:t> (</a:t>
            </a:r>
            <a:r>
              <a:rPr lang="es-ES" b="1" dirty="0" err="1" smtClean="0"/>
              <a:t>conjugate</a:t>
            </a:r>
            <a:endParaRPr lang="es-ES" b="1" dirty="0" smtClean="0"/>
          </a:p>
          <a:p>
            <a:r>
              <a:rPr lang="es-ES" b="1" dirty="0" err="1" smtClean="0"/>
              <a:t>gradient</a:t>
            </a:r>
            <a:r>
              <a:rPr lang="es-ES" dirty="0" smtClean="0"/>
              <a:t>)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closer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minimum</a:t>
            </a:r>
            <a:endParaRPr lang="es-ES" dirty="0"/>
          </a:p>
        </p:txBody>
      </p:sp>
      <p:cxnSp>
        <p:nvCxnSpPr>
          <p:cNvPr id="7" name="Conector recto 6"/>
          <p:cNvCxnSpPr/>
          <p:nvPr/>
        </p:nvCxnSpPr>
        <p:spPr>
          <a:xfrm>
            <a:off x="371061" y="4962939"/>
            <a:ext cx="417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63904" y="6522366"/>
            <a:ext cx="52229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LFP: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www.slideshare.net/qchemforqespresso/lecture3-46436717  (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14)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73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6" y="707418"/>
            <a:ext cx="4090979" cy="404258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16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3078535" y="145145"/>
            <a:ext cx="2606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Conjugate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gradient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79" y="511745"/>
            <a:ext cx="2790961" cy="1996981"/>
          </a:xfrm>
          <a:prstGeom prst="rect">
            <a:avLst/>
          </a:prstGeom>
        </p:spPr>
      </p:pic>
      <p:sp>
        <p:nvSpPr>
          <p:cNvPr id="10" name="7 CuadroTexto"/>
          <p:cNvSpPr txBox="1"/>
          <p:nvPr/>
        </p:nvSpPr>
        <p:spPr>
          <a:xfrm>
            <a:off x="84752" y="6361240"/>
            <a:ext cx="6553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1,2: LFP: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F. Jensen,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Chemistry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2nd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Edition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Wiley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Chichester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2007</a:t>
            </a:r>
          </a:p>
          <a:p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LFP: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 www.slideshare.net/qchemforqespresso/lecture3-46436717  (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16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4680" y="4996992"/>
            <a:ext cx="4371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B050"/>
                </a:solidFill>
              </a:rPr>
              <a:t>Pros</a:t>
            </a:r>
            <a:r>
              <a:rPr lang="es-ES" dirty="0" smtClean="0"/>
              <a:t>: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history</a:t>
            </a:r>
            <a:r>
              <a:rPr lang="es-ES" dirty="0" smtClean="0"/>
              <a:t>, </a:t>
            </a:r>
            <a:r>
              <a:rPr lang="es-ES" dirty="0" err="1" smtClean="0"/>
              <a:t>much</a:t>
            </a:r>
            <a:r>
              <a:rPr lang="es-ES" dirty="0" smtClean="0"/>
              <a:t> </a:t>
            </a:r>
            <a:r>
              <a:rPr lang="es-ES" dirty="0" err="1" smtClean="0"/>
              <a:t>faster</a:t>
            </a:r>
            <a:r>
              <a:rPr lang="es-ES" dirty="0" smtClean="0"/>
              <a:t> </a:t>
            </a:r>
            <a:r>
              <a:rPr lang="es-ES" dirty="0" err="1" smtClean="0"/>
              <a:t>convergence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>
                <a:solidFill>
                  <a:srgbClr val="FF0000"/>
                </a:solidFill>
              </a:rPr>
              <a:t>Cons</a:t>
            </a:r>
            <a:r>
              <a:rPr lang="es-ES" dirty="0" smtClean="0"/>
              <a:t>: </a:t>
            </a:r>
            <a:r>
              <a:rPr lang="es-ES" dirty="0" err="1" smtClean="0"/>
              <a:t>Greater</a:t>
            </a:r>
            <a:r>
              <a:rPr lang="es-ES" dirty="0" smtClean="0"/>
              <a:t> </a:t>
            </a:r>
            <a:r>
              <a:rPr lang="es-ES" dirty="0" err="1" smtClean="0"/>
              <a:t>computational</a:t>
            </a:r>
            <a:r>
              <a:rPr lang="es-ES" dirty="0" smtClean="0"/>
              <a:t> </a:t>
            </a:r>
            <a:r>
              <a:rPr lang="es-ES" dirty="0" err="1" smtClean="0"/>
              <a:t>cost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39" y="2874039"/>
            <a:ext cx="2221221" cy="3367304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14" name="7 CuadroTexto"/>
          <p:cNvSpPr txBox="1"/>
          <p:nvPr/>
        </p:nvSpPr>
        <p:spPr>
          <a:xfrm>
            <a:off x="872288" y="81330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7 CuadroTexto"/>
          <p:cNvSpPr txBox="1"/>
          <p:nvPr/>
        </p:nvSpPr>
        <p:spPr>
          <a:xfrm>
            <a:off x="8387751" y="46768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7 CuadroTexto"/>
          <p:cNvSpPr txBox="1"/>
          <p:nvPr/>
        </p:nvSpPr>
        <p:spPr>
          <a:xfrm>
            <a:off x="7225653" y="287403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17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069">
            <a:off x="594932" y="1600253"/>
            <a:ext cx="3307239" cy="223394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15" y="842142"/>
            <a:ext cx="4352079" cy="363141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480919" y="290931"/>
            <a:ext cx="190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Solvation</a:t>
            </a:r>
            <a:r>
              <a:rPr lang="es-ES" sz="2400" b="1" dirty="0" smtClean="0"/>
              <a:t> box</a:t>
            </a:r>
            <a:endParaRPr lang="es-ES" sz="2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519721" y="4391199"/>
            <a:ext cx="38154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 smtClean="0"/>
              <a:t>	    </a:t>
            </a:r>
            <a:r>
              <a:rPr lang="es-ES" sz="1400" i="1" dirty="0" err="1" smtClean="0"/>
              <a:t>Butein</a:t>
            </a:r>
            <a:r>
              <a:rPr lang="es-ES" sz="1400" i="1" dirty="0" smtClean="0"/>
              <a:t> </a:t>
            </a:r>
            <a:r>
              <a:rPr lang="es-ES" sz="1400" i="1" dirty="0" err="1" smtClean="0"/>
              <a:t>dimensions</a:t>
            </a:r>
            <a:r>
              <a:rPr lang="es-ES" sz="1400" i="1" dirty="0" smtClean="0"/>
              <a:t> </a:t>
            </a:r>
            <a:r>
              <a:rPr lang="es-ES" sz="1200" dirty="0" smtClean="0"/>
              <a:t>(Å)</a:t>
            </a:r>
          </a:p>
          <a:p>
            <a:endParaRPr lang="es-ES" sz="800" i="1" dirty="0" smtClean="0"/>
          </a:p>
          <a:p>
            <a:r>
              <a:rPr lang="es-ES" sz="1400" dirty="0" err="1" smtClean="0"/>
              <a:t>x</a:t>
            </a:r>
            <a:r>
              <a:rPr lang="es-ES" sz="1400" baseline="-25000" dirty="0" err="1" smtClean="0"/>
              <a:t>min</a:t>
            </a:r>
            <a:r>
              <a:rPr lang="es-ES" sz="1400" dirty="0" smtClean="0"/>
              <a:t> = -4.623  ,  </a:t>
            </a:r>
            <a:r>
              <a:rPr lang="es-ES" sz="1400" dirty="0" err="1" smtClean="0"/>
              <a:t>x</a:t>
            </a:r>
            <a:r>
              <a:rPr lang="es-ES" sz="1400" baseline="-25000" dirty="0" err="1" smtClean="0"/>
              <a:t>max</a:t>
            </a:r>
            <a:r>
              <a:rPr lang="es-ES" sz="1400" dirty="0" smtClean="0"/>
              <a:t> = 6.867	</a:t>
            </a:r>
            <a:r>
              <a:rPr lang="es-ES" sz="1400" dirty="0" err="1" smtClean="0">
                <a:latin typeface="Symbol" panose="05050102010706020507" pitchFamily="18" charset="2"/>
              </a:rPr>
              <a:t>D</a:t>
            </a:r>
            <a:r>
              <a:rPr lang="es-ES" sz="1400" dirty="0" err="1" smtClean="0"/>
              <a:t>x</a:t>
            </a:r>
            <a:r>
              <a:rPr lang="es-ES" sz="1400" dirty="0" smtClean="0"/>
              <a:t> = 11.490</a:t>
            </a:r>
          </a:p>
          <a:p>
            <a:r>
              <a:rPr lang="es-ES" sz="1400" dirty="0" err="1" smtClean="0"/>
              <a:t>y</a:t>
            </a:r>
            <a:r>
              <a:rPr lang="es-ES" sz="1400" baseline="-25000" dirty="0" err="1" smtClean="0"/>
              <a:t>min</a:t>
            </a:r>
            <a:r>
              <a:rPr lang="es-ES" sz="1400" dirty="0" smtClean="0"/>
              <a:t> = -2.909  ,  </a:t>
            </a:r>
            <a:r>
              <a:rPr lang="es-ES" sz="1400" dirty="0" err="1" smtClean="0"/>
              <a:t>y</a:t>
            </a:r>
            <a:r>
              <a:rPr lang="es-ES" sz="1400" baseline="-25000" dirty="0" err="1" smtClean="0"/>
              <a:t>max</a:t>
            </a:r>
            <a:r>
              <a:rPr lang="es-ES" sz="1400" dirty="0" smtClean="0"/>
              <a:t> = 4.307	</a:t>
            </a:r>
            <a:r>
              <a:rPr lang="es-ES" sz="1400" dirty="0">
                <a:latin typeface="Symbol" panose="05050102010706020507" pitchFamily="18" charset="2"/>
              </a:rPr>
              <a:t>D</a:t>
            </a:r>
            <a:r>
              <a:rPr lang="es-ES" sz="1400" dirty="0" smtClean="0"/>
              <a:t>y =   7.216</a:t>
            </a:r>
          </a:p>
          <a:p>
            <a:r>
              <a:rPr lang="es-ES" sz="1400" dirty="0" err="1" smtClean="0"/>
              <a:t>z</a:t>
            </a:r>
            <a:r>
              <a:rPr lang="es-ES" sz="1400" baseline="-25000" dirty="0" err="1" smtClean="0"/>
              <a:t>min</a:t>
            </a:r>
            <a:r>
              <a:rPr lang="es-ES" sz="1400" dirty="0" smtClean="0"/>
              <a:t> = -1.568  ,  </a:t>
            </a:r>
            <a:r>
              <a:rPr lang="es-ES" sz="1400" dirty="0" err="1" smtClean="0"/>
              <a:t>z</a:t>
            </a:r>
            <a:r>
              <a:rPr lang="es-ES" sz="1400" baseline="-25000" dirty="0" err="1" smtClean="0"/>
              <a:t>max</a:t>
            </a:r>
            <a:r>
              <a:rPr lang="es-ES" sz="1400" dirty="0" smtClean="0"/>
              <a:t> = 1.374	</a:t>
            </a:r>
            <a:r>
              <a:rPr lang="es-ES" sz="1400" dirty="0" err="1">
                <a:latin typeface="Symbol" panose="05050102010706020507" pitchFamily="18" charset="2"/>
              </a:rPr>
              <a:t>D</a:t>
            </a:r>
            <a:r>
              <a:rPr lang="es-ES" sz="1400" dirty="0" err="1" smtClean="0"/>
              <a:t>z</a:t>
            </a:r>
            <a:r>
              <a:rPr lang="es-ES" sz="1400" dirty="0" smtClean="0"/>
              <a:t> =   2.942</a:t>
            </a:r>
            <a:endParaRPr lang="es-ES" sz="1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926083" y="4550610"/>
            <a:ext cx="2189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err="1" smtClean="0"/>
              <a:t>Solvation</a:t>
            </a:r>
            <a:r>
              <a:rPr lang="es-ES" sz="1400" dirty="0" smtClean="0"/>
              <a:t> box (12 Å </a:t>
            </a:r>
            <a:r>
              <a:rPr lang="es-ES" sz="1400" dirty="0" err="1" smtClean="0"/>
              <a:t>margin</a:t>
            </a:r>
            <a:r>
              <a:rPr lang="es-ES" sz="1400" dirty="0" smtClean="0"/>
              <a:t>)</a:t>
            </a:r>
          </a:p>
          <a:p>
            <a:pPr algn="ctr"/>
            <a:r>
              <a:rPr lang="es-ES" sz="1400" dirty="0" smtClean="0"/>
              <a:t>35.490 </a:t>
            </a:r>
            <a:r>
              <a:rPr lang="es-ES" sz="1100" dirty="0" smtClean="0"/>
              <a:t>x</a:t>
            </a:r>
            <a:r>
              <a:rPr lang="es-ES" sz="1400" dirty="0" smtClean="0"/>
              <a:t> 31.216 </a:t>
            </a:r>
            <a:r>
              <a:rPr lang="es-ES" sz="1100" dirty="0" smtClean="0"/>
              <a:t>x</a:t>
            </a:r>
            <a:r>
              <a:rPr lang="es-ES" sz="1400" dirty="0" smtClean="0"/>
              <a:t> 26.942</a:t>
            </a:r>
          </a:p>
          <a:p>
            <a:pPr algn="ctr"/>
            <a:endParaRPr lang="es-ES" sz="800" dirty="0"/>
          </a:p>
          <a:p>
            <a:pPr algn="ctr"/>
            <a:r>
              <a:rPr lang="es-ES" sz="1400" i="1" dirty="0" err="1" smtClean="0"/>
              <a:t>Volume</a:t>
            </a:r>
            <a:r>
              <a:rPr lang="es-ES" sz="1400" dirty="0" smtClean="0"/>
              <a:t> = 29,848  Å</a:t>
            </a:r>
            <a:r>
              <a:rPr lang="es-ES" sz="1400" baseline="30000" dirty="0" smtClean="0"/>
              <a:t>3</a:t>
            </a:r>
          </a:p>
          <a:p>
            <a:pPr algn="ctr"/>
            <a:endParaRPr lang="es-ES" sz="800" dirty="0" smtClean="0"/>
          </a:p>
          <a:p>
            <a:pPr algn="ctr"/>
            <a:r>
              <a:rPr lang="es-ES" sz="1400" b="1" dirty="0" smtClean="0">
                <a:solidFill>
                  <a:srgbClr val="FF0000"/>
                </a:solidFill>
              </a:rPr>
              <a:t>877 </a:t>
            </a:r>
            <a:r>
              <a:rPr lang="es-ES" sz="1400" b="1" dirty="0" err="1" smtClean="0">
                <a:solidFill>
                  <a:srgbClr val="FF0000"/>
                </a:solidFill>
              </a:rPr>
              <a:t>water</a:t>
            </a:r>
            <a:r>
              <a:rPr lang="es-ES" sz="1400" b="1" dirty="0" smtClean="0">
                <a:solidFill>
                  <a:srgbClr val="FF0000"/>
                </a:solidFill>
              </a:rPr>
              <a:t> </a:t>
            </a:r>
            <a:r>
              <a:rPr lang="es-ES" sz="1400" b="1" dirty="0" err="1" smtClean="0">
                <a:solidFill>
                  <a:srgbClr val="FF0000"/>
                </a:solidFill>
              </a:rPr>
              <a:t>molecules</a:t>
            </a:r>
            <a:endParaRPr lang="es-ES" sz="1400" b="1" baseline="30000" dirty="0">
              <a:solidFill>
                <a:srgbClr val="FF000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2756454" y="5095460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63904" y="652236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9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18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7" y="1318319"/>
            <a:ext cx="3680423" cy="43840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CuadroTexto 3"/>
          <p:cNvSpPr txBox="1"/>
          <p:nvPr/>
        </p:nvSpPr>
        <p:spPr>
          <a:xfrm>
            <a:off x="1993143" y="231284"/>
            <a:ext cx="508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SwissParam</a:t>
            </a:r>
            <a:r>
              <a:rPr lang="es-ES" sz="2400" b="1" dirty="0" smtClean="0"/>
              <a:t> data to </a:t>
            </a:r>
            <a:r>
              <a:rPr lang="es-ES" sz="2400" b="1" dirty="0" err="1" smtClean="0"/>
              <a:t>generate</a:t>
            </a:r>
            <a:r>
              <a:rPr lang="es-ES" sz="2400" b="1" dirty="0" smtClean="0"/>
              <a:t> PQR files</a:t>
            </a:r>
            <a:endParaRPr lang="es-ES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484246" y="5821480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Atom</a:t>
            </a:r>
            <a:r>
              <a:rPr lang="es-ES" sz="14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  </a:t>
            </a:r>
            <a:r>
              <a:rPr lang="es-ES" sz="1400" b="1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Atomic</a:t>
            </a:r>
            <a:endParaRPr lang="es-ES" sz="1400" b="1" dirty="0" smtClean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es-ES" sz="1400" b="1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types</a:t>
            </a:r>
            <a:r>
              <a:rPr lang="es-ES" sz="14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  </a:t>
            </a:r>
            <a:r>
              <a:rPr lang="es-ES" sz="1400" b="1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charges</a:t>
            </a:r>
            <a:endParaRPr lang="es-ES" sz="1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994386" y="3389576"/>
            <a:ext cx="927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Total </a:t>
            </a:r>
            <a:r>
              <a:rPr lang="es-ES" sz="1200" b="1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charge</a:t>
            </a:r>
            <a:endParaRPr lang="es-ES" sz="12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517376" y="1424609"/>
            <a:ext cx="252000" cy="14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1954695" y="3690740"/>
            <a:ext cx="504000" cy="2107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5287617" y="142460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797290" y="1387107"/>
            <a:ext cx="3393878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/>
              <a:t>Atom</a:t>
            </a:r>
            <a:r>
              <a:rPr lang="es-ES" sz="1600" dirty="0" smtClean="0"/>
              <a:t> </a:t>
            </a:r>
            <a:r>
              <a:rPr lang="es-ES" sz="1600" dirty="0" err="1"/>
              <a:t>radii</a:t>
            </a:r>
            <a:r>
              <a:rPr lang="es-ES" sz="1600" dirty="0"/>
              <a:t> </a:t>
            </a:r>
            <a:r>
              <a:rPr lang="es-ES" sz="1600" dirty="0" err="1"/>
              <a:t>derived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CHARMM </a:t>
            </a:r>
            <a:endParaRPr lang="es-ES" sz="1600" dirty="0" smtClean="0"/>
          </a:p>
          <a:p>
            <a:pPr algn="ctr"/>
            <a:r>
              <a:rPr lang="es-ES" sz="1600" dirty="0" smtClean="0"/>
              <a:t>PQR </a:t>
            </a:r>
            <a:r>
              <a:rPr lang="es-ES" sz="1600" dirty="0" err="1" smtClean="0"/>
              <a:t>values</a:t>
            </a:r>
            <a:r>
              <a:rPr lang="es-ES" sz="1600" dirty="0" smtClean="0"/>
              <a:t> </a:t>
            </a:r>
            <a:r>
              <a:rPr lang="es-ES" sz="1600" dirty="0"/>
              <a:t>in </a:t>
            </a:r>
            <a:r>
              <a:rPr lang="es-ES" sz="1600" dirty="0" err="1"/>
              <a:t>proteins</a:t>
            </a:r>
            <a:r>
              <a:rPr lang="es-ES" sz="1600" dirty="0"/>
              <a:t> </a:t>
            </a:r>
            <a:endParaRPr lang="es-ES" sz="1600" dirty="0" smtClean="0"/>
          </a:p>
          <a:p>
            <a:pPr algn="ctr"/>
            <a:endParaRPr lang="es-ES" sz="1600" dirty="0" smtClean="0"/>
          </a:p>
          <a:p>
            <a:r>
              <a:rPr lang="es-ES" sz="1600" dirty="0" smtClean="0"/>
              <a:t>	</a:t>
            </a:r>
            <a:r>
              <a:rPr lang="es-ES" sz="1600" b="1" dirty="0" err="1" smtClean="0"/>
              <a:t>Carbon</a:t>
            </a:r>
            <a:endParaRPr lang="es-ES" sz="1600" b="1" dirty="0" smtClean="0"/>
          </a:p>
          <a:p>
            <a:r>
              <a:rPr lang="es-ES" sz="1600" i="1" dirty="0" err="1" smtClean="0"/>
              <a:t>Aromatic</a:t>
            </a:r>
            <a:r>
              <a:rPr lang="es-ES" sz="1600" dirty="0" smtClean="0"/>
              <a:t> 		1.9924 (</a:t>
            </a:r>
            <a:r>
              <a:rPr lang="es-ES" sz="1600" dirty="0" smtClean="0">
                <a:solidFill>
                  <a:srgbClr val="00B050"/>
                </a:solidFill>
              </a:rPr>
              <a:t>CB</a:t>
            </a:r>
            <a:r>
              <a:rPr lang="es-ES" sz="1600" dirty="0" smtClean="0"/>
              <a:t>)</a:t>
            </a:r>
          </a:p>
          <a:p>
            <a:r>
              <a:rPr lang="es-ES" sz="1600" i="1" dirty="0" err="1" smtClean="0"/>
              <a:t>Double</a:t>
            </a:r>
            <a:r>
              <a:rPr lang="es-ES" sz="1600" i="1" dirty="0" smtClean="0"/>
              <a:t> bond  </a:t>
            </a:r>
            <a:r>
              <a:rPr lang="es-ES" sz="1600" dirty="0" smtClean="0"/>
              <a:t>	2.0000 </a:t>
            </a:r>
            <a:r>
              <a:rPr lang="es-ES" sz="1600" dirty="0"/>
              <a:t>(</a:t>
            </a:r>
            <a:r>
              <a:rPr lang="es-ES" sz="1600" dirty="0" smtClean="0">
                <a:solidFill>
                  <a:srgbClr val="00B050"/>
                </a:solidFill>
              </a:rPr>
              <a:t>C=</a:t>
            </a:r>
            <a:r>
              <a:rPr lang="es-ES" sz="1600" dirty="0" smtClean="0"/>
              <a:t>)</a:t>
            </a:r>
          </a:p>
          <a:p>
            <a:r>
              <a:rPr lang="es-ES" sz="1600" i="1" dirty="0" smtClean="0"/>
              <a:t>Single bond</a:t>
            </a:r>
            <a:r>
              <a:rPr lang="es-ES" sz="1600" dirty="0" smtClean="0"/>
              <a:t>	2.1750 </a:t>
            </a:r>
            <a:r>
              <a:rPr lang="es-ES" sz="1600" dirty="0"/>
              <a:t>(</a:t>
            </a:r>
            <a:r>
              <a:rPr lang="es-ES" sz="1600" dirty="0" smtClean="0">
                <a:solidFill>
                  <a:srgbClr val="00B050"/>
                </a:solidFill>
              </a:rPr>
              <a:t>CR</a:t>
            </a:r>
            <a:r>
              <a:rPr lang="es-ES" sz="1600" dirty="0" smtClean="0"/>
              <a:t>)</a:t>
            </a:r>
          </a:p>
          <a:p>
            <a:endParaRPr lang="es-ES" sz="600" dirty="0" smtClean="0"/>
          </a:p>
          <a:p>
            <a:r>
              <a:rPr lang="es-ES" sz="1600" dirty="0" smtClean="0"/>
              <a:t>	</a:t>
            </a:r>
            <a:r>
              <a:rPr lang="es-ES" sz="1600" b="1" dirty="0" err="1" smtClean="0"/>
              <a:t>Oxygen</a:t>
            </a:r>
            <a:endParaRPr lang="es-ES" sz="1600" b="1" dirty="0" smtClean="0"/>
          </a:p>
          <a:p>
            <a:r>
              <a:rPr lang="es-ES" sz="1600" i="1" dirty="0" err="1" smtClean="0"/>
              <a:t>Carbonyl</a:t>
            </a:r>
            <a:r>
              <a:rPr lang="es-ES" sz="1600" dirty="0" smtClean="0"/>
              <a:t>		1.7000 (</a:t>
            </a:r>
            <a:r>
              <a:rPr lang="es-ES" sz="1600" dirty="0" smtClean="0">
                <a:solidFill>
                  <a:srgbClr val="00B050"/>
                </a:solidFill>
              </a:rPr>
              <a:t>O=</a:t>
            </a:r>
            <a:r>
              <a:rPr lang="es-ES" sz="1600" dirty="0" smtClean="0"/>
              <a:t>)</a:t>
            </a:r>
          </a:p>
          <a:p>
            <a:r>
              <a:rPr lang="es-ES" sz="1600" i="1" dirty="0" err="1" smtClean="0"/>
              <a:t>Hydroxyl</a:t>
            </a:r>
            <a:r>
              <a:rPr lang="es-ES" sz="1600" i="1" dirty="0" smtClean="0"/>
              <a:t>, </a:t>
            </a:r>
            <a:r>
              <a:rPr lang="es-ES" sz="1600" i="1" dirty="0" err="1" smtClean="0"/>
              <a:t>ether</a:t>
            </a:r>
            <a:r>
              <a:rPr lang="es-ES" sz="1600" dirty="0" smtClean="0"/>
              <a:t>	1.7700 (</a:t>
            </a:r>
            <a:r>
              <a:rPr lang="es-ES" sz="1600" dirty="0" smtClean="0">
                <a:solidFill>
                  <a:srgbClr val="00B050"/>
                </a:solidFill>
              </a:rPr>
              <a:t>OR</a:t>
            </a:r>
            <a:r>
              <a:rPr lang="es-ES" sz="1600" dirty="0" smtClean="0"/>
              <a:t>)</a:t>
            </a:r>
          </a:p>
          <a:p>
            <a:endParaRPr lang="es-ES" sz="800" dirty="0"/>
          </a:p>
          <a:p>
            <a:r>
              <a:rPr lang="es-ES" sz="1600" dirty="0" smtClean="0"/>
              <a:t>	</a:t>
            </a:r>
            <a:r>
              <a:rPr lang="es-ES" sz="1600" b="1" dirty="0" err="1" smtClean="0"/>
              <a:t>Nitrogen</a:t>
            </a:r>
            <a:endParaRPr lang="es-ES" sz="1600" b="1" dirty="0" smtClean="0"/>
          </a:p>
          <a:p>
            <a:r>
              <a:rPr lang="es-ES" sz="1600" i="1" dirty="0" err="1" smtClean="0"/>
              <a:t>Unique</a:t>
            </a:r>
            <a:r>
              <a:rPr lang="es-ES" sz="1600" i="1" dirty="0" smtClean="0"/>
              <a:t> </a:t>
            </a:r>
            <a:r>
              <a:rPr lang="es-ES" sz="1600" i="1" dirty="0" err="1" smtClean="0"/>
              <a:t>value</a:t>
            </a:r>
            <a:r>
              <a:rPr lang="es-ES" sz="1600" dirty="0" smtClean="0"/>
              <a:t>	1.8500 (</a:t>
            </a:r>
            <a:r>
              <a:rPr lang="es-ES" sz="1600" dirty="0" smtClean="0">
                <a:solidFill>
                  <a:srgbClr val="00B050"/>
                </a:solidFill>
              </a:rPr>
              <a:t>N?</a:t>
            </a:r>
            <a:r>
              <a:rPr lang="es-ES" sz="1600" dirty="0" smtClean="0"/>
              <a:t>)</a:t>
            </a:r>
          </a:p>
          <a:p>
            <a:endParaRPr lang="es-ES" sz="800" dirty="0"/>
          </a:p>
          <a:p>
            <a:r>
              <a:rPr lang="es-ES" sz="1600" dirty="0" smtClean="0"/>
              <a:t>	</a:t>
            </a:r>
            <a:r>
              <a:rPr lang="es-ES" sz="1600" b="1" dirty="0" err="1" smtClean="0"/>
              <a:t>Hydrogen</a:t>
            </a:r>
            <a:endParaRPr lang="es-ES" sz="1600" b="1" dirty="0" smtClean="0"/>
          </a:p>
          <a:p>
            <a:r>
              <a:rPr lang="es-ES" sz="1600" i="1" dirty="0" err="1" smtClean="0"/>
              <a:t>Bonded</a:t>
            </a:r>
            <a:r>
              <a:rPr lang="es-ES" sz="1600" i="1" dirty="0" smtClean="0"/>
              <a:t> to O </a:t>
            </a:r>
            <a:r>
              <a:rPr lang="es-ES" sz="1600" i="1" dirty="0" err="1" smtClean="0"/>
              <a:t>or</a:t>
            </a:r>
            <a:r>
              <a:rPr lang="es-ES" sz="1600" i="1" dirty="0" smtClean="0"/>
              <a:t> N</a:t>
            </a:r>
            <a:r>
              <a:rPr lang="es-ES" sz="1600" dirty="0" smtClean="0"/>
              <a:t>	0.2245 (</a:t>
            </a:r>
            <a:r>
              <a:rPr lang="es-ES" sz="1600" dirty="0" smtClean="0">
                <a:solidFill>
                  <a:srgbClr val="00B050"/>
                </a:solidFill>
              </a:rPr>
              <a:t>HO</a:t>
            </a:r>
            <a:r>
              <a:rPr lang="es-ES" sz="1600" dirty="0" smtClean="0"/>
              <a:t>, </a:t>
            </a:r>
            <a:r>
              <a:rPr lang="es-ES" sz="1600" dirty="0" smtClean="0">
                <a:solidFill>
                  <a:srgbClr val="00B050"/>
                </a:solidFill>
              </a:rPr>
              <a:t>HN</a:t>
            </a:r>
            <a:r>
              <a:rPr lang="es-ES" sz="1600" dirty="0" smtClean="0"/>
              <a:t>)</a:t>
            </a:r>
          </a:p>
          <a:p>
            <a:r>
              <a:rPr lang="es-ES" sz="1600" i="1" dirty="0" err="1" smtClean="0"/>
              <a:t>Bonded</a:t>
            </a:r>
            <a:r>
              <a:rPr lang="es-ES" sz="1600" i="1" dirty="0" smtClean="0"/>
              <a:t> to C</a:t>
            </a:r>
            <a:r>
              <a:rPr lang="es-ES" sz="1600" dirty="0" smtClean="0"/>
              <a:t>	1.3500 (</a:t>
            </a:r>
            <a:r>
              <a:rPr lang="es-ES" sz="1600" dirty="0" smtClean="0">
                <a:solidFill>
                  <a:srgbClr val="00B050"/>
                </a:solidFill>
              </a:rPr>
              <a:t>HC</a:t>
            </a:r>
            <a:r>
              <a:rPr lang="es-ES" sz="1600" dirty="0" smtClean="0"/>
              <a:t>)</a:t>
            </a:r>
            <a:endParaRPr lang="es-ES" sz="1600" dirty="0"/>
          </a:p>
        </p:txBody>
      </p:sp>
      <p:sp>
        <p:nvSpPr>
          <p:cNvPr id="13" name="Rectángulo 12"/>
          <p:cNvSpPr/>
          <p:nvPr/>
        </p:nvSpPr>
        <p:spPr>
          <a:xfrm>
            <a:off x="1610140" y="3700000"/>
            <a:ext cx="324000" cy="210708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6944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19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71" y="4153522"/>
            <a:ext cx="1873907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2" y="4491072"/>
            <a:ext cx="2528839" cy="1948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9" y="1394219"/>
            <a:ext cx="1833414" cy="22728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95195" y="1059030"/>
            <a:ext cx="1970694" cy="25050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73" y="2906319"/>
            <a:ext cx="1710036" cy="26110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19" y="2789643"/>
            <a:ext cx="1615954" cy="272775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555684" y="1233852"/>
            <a:ext cx="746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/>
              <a:t>4OLR</a:t>
            </a:r>
          </a:p>
          <a:p>
            <a:r>
              <a:rPr lang="es-ES" sz="1600" dirty="0" smtClean="0"/>
              <a:t>X-</a:t>
            </a:r>
            <a:r>
              <a:rPr lang="es-ES" sz="1600" dirty="0" err="1" smtClean="0"/>
              <a:t>ray</a:t>
            </a:r>
            <a:r>
              <a:rPr lang="es-ES" sz="1600" dirty="0" smtClean="0"/>
              <a:t> </a:t>
            </a:r>
          </a:p>
          <a:p>
            <a:endParaRPr lang="es-ES" sz="1000" dirty="0" smtClean="0"/>
          </a:p>
          <a:p>
            <a:r>
              <a:rPr lang="es-ES" sz="1600" b="1" dirty="0" smtClean="0">
                <a:solidFill>
                  <a:srgbClr val="00B050"/>
                </a:solidFill>
              </a:rPr>
              <a:t>TVVFV</a:t>
            </a:r>
          </a:p>
          <a:p>
            <a:r>
              <a:rPr lang="es-ES" sz="1400" dirty="0" smtClean="0">
                <a:latin typeface="Arial Narrow" panose="020B0606020202030204" pitchFamily="34" charset="0"/>
              </a:rPr>
              <a:t>(</a:t>
            </a:r>
            <a:r>
              <a:rPr lang="es-ES" sz="1400" dirty="0" err="1" smtClean="0">
                <a:latin typeface="Arial Narrow" panose="020B0606020202030204" pitchFamily="34" charset="0"/>
              </a:rPr>
              <a:t>mutant</a:t>
            </a:r>
            <a:r>
              <a:rPr lang="es-ES" sz="1400" dirty="0" smtClean="0">
                <a:latin typeface="Arial Narrow" panose="020B0606020202030204" pitchFamily="34" charset="0"/>
              </a:rPr>
              <a:t>)</a:t>
            </a:r>
            <a:endParaRPr lang="es-ES" sz="1400" dirty="0">
              <a:latin typeface="Arial Narrow" panose="020B060602020203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056022" y="1385283"/>
            <a:ext cx="71134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/>
              <a:t>4ONK</a:t>
            </a:r>
          </a:p>
          <a:p>
            <a:r>
              <a:rPr lang="es-ES" sz="1600" dirty="0" smtClean="0"/>
              <a:t>X-</a:t>
            </a:r>
            <a:r>
              <a:rPr lang="es-ES" sz="1600" dirty="0" err="1" smtClean="0"/>
              <a:t>ray</a:t>
            </a:r>
            <a:r>
              <a:rPr lang="es-ES" sz="1600" dirty="0" smtClean="0"/>
              <a:t> </a:t>
            </a:r>
          </a:p>
          <a:p>
            <a:endParaRPr lang="es-ES" sz="1000" dirty="0" smtClean="0"/>
          </a:p>
          <a:p>
            <a:r>
              <a:rPr lang="es-ES" sz="1600" b="1" dirty="0" smtClean="0">
                <a:solidFill>
                  <a:srgbClr val="00B050"/>
                </a:solidFill>
              </a:rPr>
              <a:t>TVVFL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38353" y="595156"/>
            <a:ext cx="81701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/>
              <a:t>1PLX</a:t>
            </a:r>
          </a:p>
          <a:p>
            <a:r>
              <a:rPr lang="es-ES" sz="1600" dirty="0" smtClean="0"/>
              <a:t>NMR </a:t>
            </a:r>
          </a:p>
          <a:p>
            <a:endParaRPr lang="es-ES" sz="1000" dirty="0" smtClean="0"/>
          </a:p>
          <a:p>
            <a:r>
              <a:rPr lang="es-ES" sz="1600" b="1" dirty="0" smtClean="0">
                <a:solidFill>
                  <a:srgbClr val="00B050"/>
                </a:solidFill>
              </a:rPr>
              <a:t>TGGFM</a:t>
            </a:r>
            <a:endParaRPr lang="es-ES" sz="1600" b="1" dirty="0">
              <a:solidFill>
                <a:srgbClr val="00B05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752266" y="901776"/>
            <a:ext cx="81701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/>
              <a:t>2LWC</a:t>
            </a:r>
          </a:p>
          <a:p>
            <a:r>
              <a:rPr lang="es-ES" sz="1600" dirty="0" smtClean="0"/>
              <a:t>NMR </a:t>
            </a:r>
          </a:p>
          <a:p>
            <a:endParaRPr lang="es-ES" sz="1000" dirty="0" smtClean="0"/>
          </a:p>
          <a:p>
            <a:r>
              <a:rPr lang="es-ES" sz="1600" b="1" dirty="0" smtClean="0">
                <a:solidFill>
                  <a:srgbClr val="00B050"/>
                </a:solidFill>
              </a:rPr>
              <a:t>TGGFM</a:t>
            </a:r>
            <a:endParaRPr lang="es-ES" sz="1600" b="1" dirty="0">
              <a:solidFill>
                <a:srgbClr val="00B05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838259" y="3721631"/>
            <a:ext cx="1250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smtClean="0"/>
              <a:t>1PLX    </a:t>
            </a:r>
            <a:r>
              <a:rPr lang="es-ES" sz="1600" dirty="0" smtClean="0"/>
              <a:t>NMR </a:t>
            </a:r>
          </a:p>
          <a:p>
            <a:pPr algn="ctr"/>
            <a:endParaRPr lang="es-ES" sz="1600" dirty="0"/>
          </a:p>
          <a:p>
            <a:pPr algn="ctr"/>
            <a:r>
              <a:rPr lang="es-ES" sz="1200" dirty="0" smtClean="0">
                <a:latin typeface="Arial Narrow" panose="020B0606020202030204" pitchFamily="34" charset="0"/>
              </a:rPr>
              <a:t>80 </a:t>
            </a:r>
            <a:r>
              <a:rPr lang="es-ES" sz="1200" dirty="0" err="1" smtClean="0">
                <a:latin typeface="Arial Narrow" panose="020B0606020202030204" pitchFamily="34" charset="0"/>
              </a:rPr>
              <a:t>conformations</a:t>
            </a:r>
            <a:endParaRPr lang="es-ES" sz="1200" dirty="0" smtClean="0">
              <a:latin typeface="Arial Narrow" panose="020B060602020203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467229" y="3384081"/>
            <a:ext cx="1308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smtClean="0"/>
              <a:t>2LWC    </a:t>
            </a:r>
            <a:r>
              <a:rPr lang="es-ES" sz="1600" dirty="0" smtClean="0"/>
              <a:t>NMR </a:t>
            </a:r>
          </a:p>
          <a:p>
            <a:pPr algn="ctr"/>
            <a:endParaRPr lang="es-ES" sz="1600" dirty="0"/>
          </a:p>
          <a:p>
            <a:pPr algn="ctr"/>
            <a:r>
              <a:rPr lang="es-ES" sz="1200" dirty="0">
                <a:latin typeface="Arial Narrow" panose="020B0606020202030204" pitchFamily="34" charset="0"/>
              </a:rPr>
              <a:t>2</a:t>
            </a:r>
            <a:r>
              <a:rPr lang="es-ES" sz="1200" dirty="0" smtClean="0">
                <a:latin typeface="Arial Narrow" panose="020B0606020202030204" pitchFamily="34" charset="0"/>
              </a:rPr>
              <a:t>0 </a:t>
            </a:r>
            <a:r>
              <a:rPr lang="es-ES" sz="1200" dirty="0" err="1" smtClean="0">
                <a:latin typeface="Arial Narrow" panose="020B0606020202030204" pitchFamily="34" charset="0"/>
              </a:rPr>
              <a:t>conformations</a:t>
            </a:r>
            <a:endParaRPr lang="es-ES" sz="1200" dirty="0" smtClean="0">
              <a:latin typeface="Arial Narrow" panose="020B0606020202030204" pitchFamily="34" charset="0"/>
            </a:endParaRPr>
          </a:p>
        </p:txBody>
      </p:sp>
      <p:sp>
        <p:nvSpPr>
          <p:cNvPr id="15" name="7 CuadroTexto"/>
          <p:cNvSpPr txBox="1"/>
          <p:nvPr/>
        </p:nvSpPr>
        <p:spPr>
          <a:xfrm>
            <a:off x="73209" y="6513847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493191" y="195046"/>
            <a:ext cx="6435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Met-enkephalin</a:t>
            </a:r>
            <a:r>
              <a:rPr lang="es-ES" sz="2000" b="1" dirty="0" smtClean="0"/>
              <a:t>				Leu-</a:t>
            </a:r>
            <a:r>
              <a:rPr lang="es-ES" sz="2000" b="1" dirty="0" err="1" smtClean="0"/>
              <a:t>enkephalin</a:t>
            </a:r>
            <a:endParaRPr lang="es-ES" sz="2000" b="1" dirty="0"/>
          </a:p>
        </p:txBody>
      </p:sp>
      <p:cxnSp>
        <p:nvCxnSpPr>
          <p:cNvPr id="18" name="Conector recto 17"/>
          <p:cNvCxnSpPr/>
          <p:nvPr/>
        </p:nvCxnSpPr>
        <p:spPr>
          <a:xfrm>
            <a:off x="5380383" y="271669"/>
            <a:ext cx="0" cy="6264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6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3061987" y="279482"/>
            <a:ext cx="368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Vitamin</a:t>
            </a:r>
            <a:r>
              <a:rPr lang="es-ES" sz="2400" b="1" dirty="0" smtClean="0"/>
              <a:t> K</a:t>
            </a:r>
            <a:r>
              <a:rPr lang="es-ES" sz="2400" b="1" baseline="-25000" dirty="0" smtClean="0"/>
              <a:t>1</a:t>
            </a:r>
            <a:r>
              <a:rPr lang="es-ES" sz="2400" b="1" dirty="0" smtClean="0"/>
              <a:t> (</a:t>
            </a:r>
            <a:r>
              <a:rPr lang="es-ES" sz="2400" b="1" dirty="0" err="1" smtClean="0"/>
              <a:t>phylloquinone</a:t>
            </a:r>
            <a:r>
              <a:rPr lang="es-ES" sz="2400" b="1" dirty="0" smtClean="0"/>
              <a:t>)</a:t>
            </a:r>
            <a:endParaRPr lang="es-ES" sz="2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996246" y="5115846"/>
            <a:ext cx="514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 </a:t>
            </a:r>
            <a:r>
              <a:rPr lang="es-ES" dirty="0" err="1" smtClean="0"/>
              <a:t>naphtoquinone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a </a:t>
            </a:r>
            <a:r>
              <a:rPr lang="es-ES" dirty="0" err="1" smtClean="0"/>
              <a:t>long</a:t>
            </a:r>
            <a:r>
              <a:rPr lang="es-ES" dirty="0" smtClean="0"/>
              <a:t> </a:t>
            </a:r>
            <a:r>
              <a:rPr lang="es-ES" dirty="0" err="1" smtClean="0"/>
              <a:t>hydrocarbon</a:t>
            </a:r>
            <a:r>
              <a:rPr lang="es-ES" dirty="0" smtClean="0"/>
              <a:t> </a:t>
            </a:r>
            <a:r>
              <a:rPr lang="es-ES" dirty="0" err="1" smtClean="0"/>
              <a:t>side</a:t>
            </a:r>
            <a:r>
              <a:rPr lang="es-ES" dirty="0" smtClean="0"/>
              <a:t> </a:t>
            </a:r>
            <a:r>
              <a:rPr lang="es-ES" dirty="0" err="1" smtClean="0"/>
              <a:t>chain</a:t>
            </a:r>
            <a:endParaRPr lang="es-ES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61956"/>
              </p:ext>
            </p:extLst>
          </p:nvPr>
        </p:nvGraphicFramePr>
        <p:xfrm>
          <a:off x="1640788" y="1842449"/>
          <a:ext cx="6004258" cy="2566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CS ChemDraw Drawing" r:id="rId3" imgW="4333901" imgH="1852824" progId="ChemDraw.Document.6.0">
                  <p:embed/>
                </p:oleObj>
              </mc:Choice>
              <mc:Fallback>
                <p:oleObj name="CS ChemDraw Drawing" r:id="rId3" imgW="4333901" imgH="185282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0788" y="1842449"/>
                        <a:ext cx="6004258" cy="2566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50652" y="654887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421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20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940904" y="246030"/>
            <a:ext cx="207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www.ccdc.cam.ac.uk</a:t>
            </a:r>
            <a:endParaRPr lang="es-ES" b="1" dirty="0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2" y="675861"/>
            <a:ext cx="6590668" cy="59130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ángulo 5"/>
          <p:cNvSpPr/>
          <p:nvPr/>
        </p:nvSpPr>
        <p:spPr>
          <a:xfrm>
            <a:off x="1411357" y="3392556"/>
            <a:ext cx="1742660" cy="172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751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21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7" y="404192"/>
            <a:ext cx="7866975" cy="61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97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22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45" y="376653"/>
            <a:ext cx="7128273" cy="606949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07164" y="2544416"/>
            <a:ext cx="4500000" cy="172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80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23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37" y="3852164"/>
            <a:ext cx="6604847" cy="26160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19" y="198783"/>
            <a:ext cx="6052351" cy="34590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2808003" y="2018640"/>
            <a:ext cx="828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3222003" y="2126640"/>
            <a:ext cx="338514" cy="16440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4428478" y="239322"/>
            <a:ext cx="1512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5940477" y="309110"/>
            <a:ext cx="108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7 CuadroTexto"/>
          <p:cNvSpPr txBox="1"/>
          <p:nvPr/>
        </p:nvSpPr>
        <p:spPr>
          <a:xfrm>
            <a:off x="7856195" y="17719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7 CuadroTexto"/>
          <p:cNvSpPr txBox="1"/>
          <p:nvPr/>
        </p:nvSpPr>
        <p:spPr>
          <a:xfrm>
            <a:off x="67255" y="6547679"/>
            <a:ext cx="1164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free.clipartof.com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2" y="130813"/>
            <a:ext cx="475855" cy="4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98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24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29" y="201190"/>
            <a:ext cx="5756131" cy="19059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36" y="2191107"/>
            <a:ext cx="5356790" cy="43832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2556215" y="1693966"/>
            <a:ext cx="972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467168" y="1916592"/>
            <a:ext cx="124171" cy="4025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28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25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29" y="201190"/>
            <a:ext cx="5756131" cy="19059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2907399" y="1872869"/>
            <a:ext cx="756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89" y="2322245"/>
            <a:ext cx="6506816" cy="43328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1204485" y="2873413"/>
            <a:ext cx="677324" cy="1897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3362876" y="2088019"/>
            <a:ext cx="76063" cy="2079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898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26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4" y="891800"/>
            <a:ext cx="2981740" cy="16593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9" y="2920461"/>
            <a:ext cx="3131999" cy="1918506"/>
          </a:xfrm>
          <a:prstGeom prst="rect">
            <a:avLst/>
          </a:prstGeom>
        </p:spPr>
      </p:pic>
      <p:sp>
        <p:nvSpPr>
          <p:cNvPr id="7" name="7 CuadroTexto"/>
          <p:cNvSpPr txBox="1"/>
          <p:nvPr/>
        </p:nvSpPr>
        <p:spPr>
          <a:xfrm>
            <a:off x="379830" y="94582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48704" y="295359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7 CuadroTexto"/>
          <p:cNvSpPr txBox="1"/>
          <p:nvPr/>
        </p:nvSpPr>
        <p:spPr>
          <a:xfrm>
            <a:off x="160022" y="6152238"/>
            <a:ext cx="49712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1: commons.wikimedia.org/wiki/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File:Tetrodotoxin.svg</a:t>
            </a:r>
            <a:endParaRPr lang="es-E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2: 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badassbiology.wordpress.com/2014/06/16/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tetrodotoxin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yukna.free.fr/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biology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poisonous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Tetrodotoxin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TetrodotoxinWebquest.php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7 CuadroTexto"/>
          <p:cNvSpPr txBox="1"/>
          <p:nvPr/>
        </p:nvSpPr>
        <p:spPr>
          <a:xfrm>
            <a:off x="8738345" y="12155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67117" y="121550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Tetrodotoxin</a:t>
            </a:r>
            <a:endParaRPr lang="es-ES" sz="2400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68" y="360388"/>
            <a:ext cx="5492827" cy="58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5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35" y="106879"/>
            <a:ext cx="4643184" cy="392541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27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" y="2371896"/>
            <a:ext cx="4810538" cy="42043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CuadroTexto 5"/>
          <p:cNvSpPr txBox="1"/>
          <p:nvPr/>
        </p:nvSpPr>
        <p:spPr>
          <a:xfrm>
            <a:off x="79561" y="106879"/>
            <a:ext cx="429361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Tetrodotoxin</a:t>
            </a:r>
            <a:r>
              <a:rPr lang="es-ES" sz="2400" b="1" dirty="0" smtClean="0"/>
              <a:t> CSD </a:t>
            </a:r>
            <a:r>
              <a:rPr lang="es-ES" sz="2400" b="1" dirty="0" err="1" smtClean="0"/>
              <a:t>entries</a:t>
            </a:r>
            <a:endParaRPr lang="es-ES" sz="2400" b="1" dirty="0" smtClean="0"/>
          </a:p>
          <a:p>
            <a:endParaRPr lang="es-ES" sz="2000" dirty="0" smtClean="0"/>
          </a:p>
          <a:p>
            <a:r>
              <a:rPr lang="es-ES" sz="2000" dirty="0" smtClean="0"/>
              <a:t>TETXHB</a:t>
            </a:r>
            <a:endParaRPr lang="es-ES" sz="2000" dirty="0"/>
          </a:p>
          <a:p>
            <a:r>
              <a:rPr lang="es-ES" sz="1400" dirty="0" err="1">
                <a:latin typeface="Arial Narrow" panose="020B0606020202030204" pitchFamily="34" charset="0"/>
              </a:rPr>
              <a:t>Tetrodotoxin</a:t>
            </a:r>
            <a:r>
              <a:rPr lang="es-ES" sz="1400" dirty="0">
                <a:latin typeface="Arial Narrow" panose="020B0606020202030204" pitchFamily="34" charset="0"/>
              </a:rPr>
              <a:t> </a:t>
            </a:r>
            <a:r>
              <a:rPr lang="es-ES" sz="1400" dirty="0" err="1">
                <a:latin typeface="Arial Narrow" panose="020B0606020202030204" pitchFamily="34" charset="0"/>
              </a:rPr>
              <a:t>hydrobromide</a:t>
            </a:r>
            <a:endParaRPr lang="es-ES" sz="1400" dirty="0">
              <a:latin typeface="Arial Narrow" panose="020B0606020202030204" pitchFamily="34" charset="0"/>
            </a:endParaRPr>
          </a:p>
          <a:p>
            <a:endParaRPr lang="es-ES" sz="1600" dirty="0" smtClean="0"/>
          </a:p>
          <a:p>
            <a:r>
              <a:rPr lang="es-ES" sz="2000" dirty="0" smtClean="0"/>
              <a:t>ADOXHI</a:t>
            </a:r>
          </a:p>
          <a:p>
            <a:r>
              <a:rPr lang="es-ES" sz="1400" dirty="0" smtClean="0">
                <a:latin typeface="Arial Narrow" panose="020B0606020202030204" pitchFamily="34" charset="0"/>
              </a:rPr>
              <a:t>6,11-Diacetylanhydrotetrodotoxin </a:t>
            </a:r>
            <a:r>
              <a:rPr lang="es-ES" sz="1400" dirty="0" err="1">
                <a:latin typeface="Arial Narrow" panose="020B0606020202030204" pitchFamily="34" charset="0"/>
              </a:rPr>
              <a:t>hydroiodide</a:t>
            </a:r>
            <a:r>
              <a:rPr lang="es-ES" sz="1400" dirty="0">
                <a:latin typeface="Arial Narrow" panose="020B0606020202030204" pitchFamily="34" charset="0"/>
              </a:rPr>
              <a:t> </a:t>
            </a:r>
            <a:r>
              <a:rPr lang="es-ES" sz="1400" dirty="0" err="1">
                <a:latin typeface="Arial Narrow" panose="020B0606020202030204" pitchFamily="34" charset="0"/>
              </a:rPr>
              <a:t>methanol</a:t>
            </a:r>
            <a:r>
              <a:rPr lang="es-ES" sz="1400" dirty="0">
                <a:latin typeface="Arial Narrow" panose="020B0606020202030204" pitchFamily="34" charset="0"/>
              </a:rPr>
              <a:t> </a:t>
            </a:r>
            <a:r>
              <a:rPr lang="es-ES" sz="1400" dirty="0" err="1" smtClean="0">
                <a:latin typeface="Arial Narrow" panose="020B0606020202030204" pitchFamily="34" charset="0"/>
              </a:rPr>
              <a:t>solvate</a:t>
            </a:r>
            <a:endParaRPr lang="es-ES" sz="2000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205408" y="3067878"/>
            <a:ext cx="39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4326835" y="777930"/>
            <a:ext cx="39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013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2" y="668860"/>
            <a:ext cx="7574499" cy="5459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uadroTexto 5"/>
          <p:cNvSpPr txBox="1"/>
          <p:nvPr/>
        </p:nvSpPr>
        <p:spPr>
          <a:xfrm>
            <a:off x="721751" y="21418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zinc.docking.org/</a:t>
            </a:r>
            <a:endParaRPr lang="es-ES" b="1" dirty="0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637463" y="1954766"/>
            <a:ext cx="2808000" cy="18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861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29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1" y="1209008"/>
            <a:ext cx="8089306" cy="45494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CuadroTexto 3"/>
          <p:cNvSpPr txBox="1"/>
          <p:nvPr/>
        </p:nvSpPr>
        <p:spPr>
          <a:xfrm>
            <a:off x="389242" y="426444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pubchem.ncbi.nlm.nih.gov</a:t>
            </a:r>
            <a:r>
              <a:rPr lang="es-ES" b="1" dirty="0">
                <a:solidFill>
                  <a:srgbClr val="0000FF"/>
                </a:solidFill>
                <a:latin typeface="Arial Narrow" panose="020B060602020203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8141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3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531900" y="292734"/>
            <a:ext cx="421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MOLECULAR MECHANICS (MM)</a:t>
            </a:r>
            <a:endParaRPr lang="es-ES" sz="2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206308" y="834887"/>
            <a:ext cx="8338501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 smtClean="0"/>
              <a:t>Principle</a:t>
            </a:r>
            <a:r>
              <a:rPr lang="es-ES" i="1" dirty="0" smtClean="0"/>
              <a:t> of </a:t>
            </a:r>
            <a:r>
              <a:rPr lang="es-ES" i="1" dirty="0" err="1" smtClean="0"/>
              <a:t>additivity</a:t>
            </a:r>
            <a:endParaRPr lang="es-ES" i="1" dirty="0" smtClean="0"/>
          </a:p>
          <a:p>
            <a:endParaRPr lang="es-ES" sz="1000" dirty="0" smtClean="0"/>
          </a:p>
          <a:p>
            <a:r>
              <a:rPr lang="es-ES" b="1" dirty="0" err="1" smtClean="0">
                <a:solidFill>
                  <a:srgbClr val="0000FF"/>
                </a:solidFill>
              </a:rPr>
              <a:t>The</a:t>
            </a:r>
            <a:r>
              <a:rPr lang="es-ES" b="1" dirty="0" smtClean="0">
                <a:solidFill>
                  <a:srgbClr val="0000FF"/>
                </a:solidFill>
              </a:rPr>
              <a:t> molecular </a:t>
            </a:r>
            <a:r>
              <a:rPr lang="es-ES" b="1" dirty="0" err="1" smtClean="0">
                <a:solidFill>
                  <a:srgbClr val="0000FF"/>
                </a:solidFill>
              </a:rPr>
              <a:t>energy</a:t>
            </a:r>
            <a:r>
              <a:rPr lang="es-ES" b="1" dirty="0" smtClean="0">
                <a:solidFill>
                  <a:srgbClr val="0000FF"/>
                </a:solidFill>
              </a:rPr>
              <a:t> can be </a:t>
            </a:r>
            <a:r>
              <a:rPr lang="es-ES" b="1" dirty="0" err="1" smtClean="0">
                <a:solidFill>
                  <a:srgbClr val="0000FF"/>
                </a:solidFill>
              </a:rPr>
              <a:t>expressed</a:t>
            </a:r>
            <a:r>
              <a:rPr lang="es-ES" b="1" dirty="0" smtClean="0">
                <a:solidFill>
                  <a:srgbClr val="0000FF"/>
                </a:solidFill>
              </a:rPr>
              <a:t> as a sum of </a:t>
            </a:r>
            <a:r>
              <a:rPr lang="es-ES" b="1" dirty="0" err="1" smtClean="0">
                <a:solidFill>
                  <a:srgbClr val="0000FF"/>
                </a:solidFill>
              </a:rPr>
              <a:t>terms</a:t>
            </a:r>
            <a:r>
              <a:rPr lang="es-ES" b="1" dirty="0" smtClean="0">
                <a:solidFill>
                  <a:srgbClr val="0000FF"/>
                </a:solidFill>
              </a:rPr>
              <a:t> </a:t>
            </a:r>
            <a:r>
              <a:rPr lang="es-ES" b="1" dirty="0" err="1" smtClean="0">
                <a:solidFill>
                  <a:srgbClr val="0000FF"/>
                </a:solidFill>
              </a:rPr>
              <a:t>derived</a:t>
            </a:r>
            <a:r>
              <a:rPr lang="es-ES" b="1" dirty="0" smtClean="0">
                <a:solidFill>
                  <a:srgbClr val="0000FF"/>
                </a:solidFill>
              </a:rPr>
              <a:t> </a:t>
            </a:r>
            <a:r>
              <a:rPr lang="es-ES" b="1" dirty="0" err="1" smtClean="0">
                <a:solidFill>
                  <a:srgbClr val="0000FF"/>
                </a:solidFill>
              </a:rPr>
              <a:t>from</a:t>
            </a:r>
            <a:r>
              <a:rPr lang="es-ES" b="1" dirty="0" smtClean="0">
                <a:solidFill>
                  <a:srgbClr val="0000FF"/>
                </a:solidFill>
              </a:rPr>
              <a:t> simple </a:t>
            </a:r>
            <a:r>
              <a:rPr lang="es-ES" b="1" dirty="0" err="1" smtClean="0">
                <a:solidFill>
                  <a:srgbClr val="0000FF"/>
                </a:solidFill>
              </a:rPr>
              <a:t>forces</a:t>
            </a:r>
            <a:r>
              <a:rPr lang="es-ES" b="1" dirty="0" smtClean="0">
                <a:solidFill>
                  <a:srgbClr val="0000FF"/>
                </a:solidFill>
              </a:rPr>
              <a:t>:</a:t>
            </a:r>
          </a:p>
          <a:p>
            <a:endParaRPr lang="es-ES" sz="1000" dirty="0" smtClean="0"/>
          </a:p>
          <a:p>
            <a:r>
              <a:rPr lang="es-ES" dirty="0" smtClean="0"/>
              <a:t> * </a:t>
            </a:r>
            <a:r>
              <a:rPr lang="es-ES" dirty="0" err="1" smtClean="0"/>
              <a:t>mechanical</a:t>
            </a:r>
            <a:r>
              <a:rPr lang="es-ES" dirty="0" smtClean="0"/>
              <a:t> </a:t>
            </a:r>
            <a:r>
              <a:rPr lang="es-ES" dirty="0" err="1" smtClean="0"/>
              <a:t>strains</a:t>
            </a:r>
            <a:r>
              <a:rPr lang="es-ES" dirty="0" smtClean="0"/>
              <a:t> </a:t>
            </a:r>
            <a:r>
              <a:rPr lang="es-ES" dirty="0" err="1" smtClean="0"/>
              <a:t>arising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deviations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“ideal” </a:t>
            </a:r>
            <a:r>
              <a:rPr lang="es-ES" dirty="0" smtClean="0">
                <a:solidFill>
                  <a:srgbClr val="00B050"/>
                </a:solidFill>
              </a:rPr>
              <a:t>bond </a:t>
            </a:r>
            <a:r>
              <a:rPr lang="es-ES" dirty="0" err="1" smtClean="0">
                <a:solidFill>
                  <a:srgbClr val="00B050"/>
                </a:solidFill>
              </a:rPr>
              <a:t>lengths</a:t>
            </a:r>
            <a:r>
              <a:rPr lang="es-ES" dirty="0" smtClean="0">
                <a:solidFill>
                  <a:srgbClr val="00B050"/>
                </a:solidFill>
              </a:rPr>
              <a:t> </a:t>
            </a:r>
            <a:r>
              <a:rPr lang="es-ES" dirty="0" smtClean="0"/>
              <a:t>and </a:t>
            </a:r>
            <a:r>
              <a:rPr lang="es-ES" dirty="0" smtClean="0">
                <a:solidFill>
                  <a:srgbClr val="00B050"/>
                </a:solidFill>
              </a:rPr>
              <a:t>bond</a:t>
            </a:r>
          </a:p>
          <a:p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   </a:t>
            </a:r>
            <a:r>
              <a:rPr lang="es-ES" dirty="0" err="1" smtClean="0">
                <a:solidFill>
                  <a:srgbClr val="00B050"/>
                </a:solidFill>
              </a:rPr>
              <a:t>angles</a:t>
            </a:r>
            <a:r>
              <a:rPr lang="es-ES" dirty="0" smtClean="0"/>
              <a:t>, and </a:t>
            </a:r>
            <a:r>
              <a:rPr lang="es-ES" dirty="0" err="1" smtClean="0">
                <a:solidFill>
                  <a:srgbClr val="00B050"/>
                </a:solidFill>
              </a:rPr>
              <a:t>internal</a:t>
            </a:r>
            <a:r>
              <a:rPr lang="es-ES" dirty="0" smtClean="0">
                <a:solidFill>
                  <a:srgbClr val="00B050"/>
                </a:solidFill>
              </a:rPr>
              <a:t> </a:t>
            </a:r>
            <a:r>
              <a:rPr lang="es-ES" dirty="0" err="1" smtClean="0">
                <a:solidFill>
                  <a:srgbClr val="00B050"/>
                </a:solidFill>
              </a:rPr>
              <a:t>torsion</a:t>
            </a:r>
            <a:endParaRPr lang="es-ES" dirty="0" smtClean="0">
              <a:solidFill>
                <a:srgbClr val="00B050"/>
              </a:solidFill>
            </a:endParaRPr>
          </a:p>
          <a:p>
            <a:endParaRPr lang="es-ES" sz="1000" dirty="0" smtClean="0">
              <a:solidFill>
                <a:srgbClr val="00B050"/>
              </a:solidFill>
            </a:endParaRPr>
          </a:p>
          <a:p>
            <a:r>
              <a:rPr lang="es-ES" dirty="0" smtClean="0"/>
              <a:t>*  </a:t>
            </a:r>
            <a:r>
              <a:rPr lang="es-ES" dirty="0" smtClean="0">
                <a:solidFill>
                  <a:srgbClr val="00B050"/>
                </a:solidFill>
              </a:rPr>
              <a:t>van der Waals </a:t>
            </a:r>
            <a:r>
              <a:rPr lang="es-ES" dirty="0" smtClean="0"/>
              <a:t>and </a:t>
            </a:r>
            <a:r>
              <a:rPr lang="es-ES" dirty="0" err="1" smtClean="0">
                <a:solidFill>
                  <a:srgbClr val="00B050"/>
                </a:solidFill>
              </a:rPr>
              <a:t>electrostatic</a:t>
            </a:r>
            <a:r>
              <a:rPr lang="es-ES" dirty="0" smtClean="0"/>
              <a:t> </a:t>
            </a:r>
            <a:r>
              <a:rPr lang="es-ES" dirty="0" err="1" smtClean="0"/>
              <a:t>interactions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molecular </a:t>
            </a:r>
            <a:r>
              <a:rPr lang="es-ES" dirty="0" err="1" smtClean="0"/>
              <a:t>energy</a:t>
            </a:r>
            <a:r>
              <a:rPr lang="es-ES" dirty="0" smtClean="0"/>
              <a:t> as a </a:t>
            </a:r>
            <a:r>
              <a:rPr lang="es-ES" dirty="0" err="1" smtClean="0"/>
              <a:t>function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molecular </a:t>
            </a:r>
            <a:r>
              <a:rPr lang="es-ES" dirty="0" err="1" smtClean="0"/>
              <a:t>geometry</a:t>
            </a:r>
            <a:r>
              <a:rPr lang="es-ES" dirty="0" smtClean="0"/>
              <a:t> </a:t>
            </a:r>
            <a:r>
              <a:rPr lang="es-ES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s-ES" dirty="0" smtClean="0"/>
              <a:t>  can </a:t>
            </a:r>
            <a:r>
              <a:rPr lang="es-ES" dirty="0" err="1" smtClean="0"/>
              <a:t>thus</a:t>
            </a:r>
            <a:r>
              <a:rPr lang="es-ES" dirty="0" smtClean="0"/>
              <a:t> be </a:t>
            </a:r>
            <a:r>
              <a:rPr lang="es-ES" dirty="0" err="1" smtClean="0"/>
              <a:t>separated</a:t>
            </a:r>
            <a:endParaRPr lang="es-ES" dirty="0" smtClean="0"/>
          </a:p>
          <a:p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0000FF"/>
                </a:solidFill>
              </a:rPr>
              <a:t>local</a:t>
            </a:r>
            <a:r>
              <a:rPr lang="es-ES" dirty="0" smtClean="0"/>
              <a:t> (</a:t>
            </a:r>
            <a:r>
              <a:rPr lang="es-ES" dirty="0" err="1" smtClean="0"/>
              <a:t>bonded</a:t>
            </a:r>
            <a:r>
              <a:rPr lang="es-ES" dirty="0" smtClean="0"/>
              <a:t>) and </a:t>
            </a:r>
            <a:r>
              <a:rPr lang="es-ES" b="1" dirty="0" err="1" smtClean="0">
                <a:solidFill>
                  <a:srgbClr val="0000FF"/>
                </a:solidFill>
              </a:rPr>
              <a:t>nonlocal</a:t>
            </a:r>
            <a:r>
              <a:rPr lang="es-ES" b="1" dirty="0" smtClean="0">
                <a:solidFill>
                  <a:srgbClr val="0000FF"/>
                </a:solidFill>
              </a:rPr>
              <a:t> </a:t>
            </a:r>
            <a:r>
              <a:rPr lang="es-ES" dirty="0" smtClean="0"/>
              <a:t>(</a:t>
            </a:r>
            <a:r>
              <a:rPr lang="es-ES" dirty="0" err="1" smtClean="0"/>
              <a:t>nonbonded</a:t>
            </a:r>
            <a:r>
              <a:rPr lang="es-ES" dirty="0" smtClean="0"/>
              <a:t>) </a:t>
            </a:r>
            <a:r>
              <a:rPr lang="es-ES" dirty="0" err="1" smtClean="0"/>
              <a:t>terms</a:t>
            </a:r>
            <a:r>
              <a:rPr lang="es-ES" dirty="0" smtClean="0"/>
              <a:t>: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824835" y="5106270"/>
                <a:ext cx="7635923" cy="1105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𝑛𝑜𝑛𝑙𝑜𝑐𝑎𝑙</m:t>
                          </m:r>
                        </m:sub>
                      </m:sSub>
                      <m:d>
                        <m:dPr>
                          <m:ctrlPr>
                            <a:rPr lang="es-E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sz="1600" i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s-ES" sz="1600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𝑛𝑜𝑛𝑏𝑜𝑛𝑑𝑒𝑑</m:t>
                              </m:r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𝑝𝑎𝑖𝑟𝑠</m:t>
                              </m:r>
                              <m:r>
                                <a:rPr lang="es-E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𝑉𝑑𝑊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  <m:r>
                        <a:rPr lang="es-ES" sz="1600" i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𝑎𝑡𝑜𝑚</m:t>
                              </m:r>
                            </m:e>
                            <m:e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𝑝𝑎𝑖𝑟𝑠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𝑒𝑙𝑒𝑐𝑡𝑟𝑜𝑠𝑡𝑎𝑡𝑖𝑐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35" y="5106270"/>
                <a:ext cx="7635923" cy="11052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435545" y="3867176"/>
                <a:ext cx="8404760" cy="964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  <m:d>
                        <m:dPr>
                          <m:ctrlPr>
                            <a:rPr lang="es-E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sz="16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600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𝑏𝑜𝑛𝑑𝑠</m:t>
                          </m:r>
                          <m:r>
                            <a:rPr lang="es-E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𝑏𝑜𝑛𝑑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ES" sz="16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𝑎𝑛𝑔𝑙𝑒𝑠</m:t>
                          </m:r>
                          <m:r>
                            <a:rPr lang="es-E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𝑎𝑛𝑔𝑙𝑒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1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s-ES" sz="1600" i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𝑑𝑖h𝑒𝑑𝑟𝑎𝑙𝑠</m:t>
                          </m:r>
                          <m:r>
                            <a:rPr lang="es-E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𝑡𝑜𝑟𝑠𝑖𝑜𝑛</m:t>
                              </m:r>
                            </m:sub>
                          </m:sSub>
                          <m:d>
                            <m:d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s-ES" sz="1600" i="0"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𝑜𝑜𝑝</m:t>
                              </m:r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𝑎𝑛𝑔𝑙𝑒𝑠</m:t>
                              </m:r>
                              <m:r>
                                <a:rPr lang="es-E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𝑖𝑚𝑝𝑟𝑜𝑝𝑒𝑟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s-ES" sz="16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45" y="3867176"/>
                <a:ext cx="8404760" cy="964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181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30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476092" y="291609"/>
            <a:ext cx="327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www.bindingdb.org/bind/index.jsp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1" y="896101"/>
            <a:ext cx="7969447" cy="5202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1927105" y="1433333"/>
            <a:ext cx="5148000" cy="3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673903" y="1767101"/>
            <a:ext cx="1224000" cy="360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84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31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78" y="181528"/>
            <a:ext cx="5330401" cy="653994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15399" y="105174"/>
            <a:ext cx="215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www.pdbbind.org.cn</a:t>
            </a:r>
            <a:r>
              <a:rPr lang="es-ES" b="1" dirty="0">
                <a:solidFill>
                  <a:srgbClr val="0000FF"/>
                </a:solidFill>
                <a:latin typeface="Arial Narrow" panose="020B0606020202030204" pitchFamily="34" charset="0"/>
              </a:rPr>
              <a:t>/</a:t>
            </a:r>
            <a:endParaRPr lang="es-ES" b="1" dirty="0" smtClean="0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569834" y="2266123"/>
            <a:ext cx="3234617" cy="735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2806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21" y="853166"/>
            <a:ext cx="8206929" cy="51878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32</a:t>
            </a:fld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53421" y="302094"/>
            <a:ext cx="2255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www.ebi.ac.uk/chembl/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84978" y="4390630"/>
            <a:ext cx="860172" cy="10050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6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33</a:t>
            </a:fld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76773" y="143396"/>
            <a:ext cx="22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www.chemspider.com/</a:t>
            </a:r>
            <a:endParaRPr lang="es-ES" b="1" dirty="0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8" y="644607"/>
            <a:ext cx="5862973" cy="45092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66" y="1034943"/>
            <a:ext cx="3994312" cy="54858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27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34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452343" y="317208"/>
            <a:ext cx="185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www.drugbank.ca/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7" y="770201"/>
            <a:ext cx="8103812" cy="53894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168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B6E2-85A9-4964-ACDA-43A62AF53756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4" name="3 CuadroTexto"/>
          <p:cNvSpPr txBox="1"/>
          <p:nvPr/>
        </p:nvSpPr>
        <p:spPr>
          <a:xfrm>
            <a:off x="182330" y="818682"/>
            <a:ext cx="852428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0" dirty="0" smtClean="0"/>
              <a:t>A </a:t>
            </a:r>
            <a:r>
              <a:rPr lang="es-ES" sz="1600" b="0" dirty="0" err="1" smtClean="0"/>
              <a:t>compound</a:t>
            </a:r>
            <a:r>
              <a:rPr lang="es-ES" sz="1600" b="0" dirty="0" smtClean="0"/>
              <a:t> X </a:t>
            </a:r>
            <a:r>
              <a:rPr lang="es-ES" sz="1600" b="0" dirty="0" err="1" smtClean="0"/>
              <a:t>accumulates</a:t>
            </a:r>
            <a:r>
              <a:rPr lang="es-ES" sz="1600" b="0" dirty="0" smtClean="0"/>
              <a:t> in </a:t>
            </a:r>
            <a:r>
              <a:rPr lang="es-ES" sz="1600" b="0" dirty="0" err="1" smtClean="0"/>
              <a:t>fat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tissues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if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it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is</a:t>
            </a:r>
            <a:r>
              <a:rPr lang="es-ES" sz="1600" b="0" dirty="0" smtClean="0"/>
              <a:t> more soluble in </a:t>
            </a:r>
            <a:r>
              <a:rPr lang="es-ES" sz="1600" b="0" dirty="0" err="1" smtClean="0"/>
              <a:t>fats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than</a:t>
            </a:r>
            <a:r>
              <a:rPr lang="es-ES" sz="1600" b="0" dirty="0" smtClean="0"/>
              <a:t> </a:t>
            </a:r>
          </a:p>
          <a:p>
            <a:r>
              <a:rPr lang="es-ES" sz="1600" b="0" dirty="0" smtClean="0"/>
              <a:t>in </a:t>
            </a:r>
            <a:r>
              <a:rPr lang="es-ES" sz="1600" b="0" dirty="0" err="1" smtClean="0"/>
              <a:t>water</a:t>
            </a:r>
            <a:r>
              <a:rPr lang="es-ES" sz="1600" b="0" dirty="0" smtClean="0"/>
              <a:t>: </a:t>
            </a:r>
            <a:r>
              <a:rPr lang="es-ES" sz="1600" b="1" i="1" dirty="0" err="1" smtClean="0">
                <a:solidFill>
                  <a:srgbClr val="FF0000"/>
                </a:solidFill>
              </a:rPr>
              <a:t>lipophilic</a:t>
            </a:r>
            <a:endParaRPr lang="es-ES" sz="1600" b="1" i="1" dirty="0" smtClean="0">
              <a:solidFill>
                <a:srgbClr val="FF0000"/>
              </a:solidFill>
            </a:endParaRPr>
          </a:p>
          <a:p>
            <a:endParaRPr lang="es-ES" b="0" dirty="0"/>
          </a:p>
          <a:p>
            <a:r>
              <a:rPr lang="es-ES" sz="1600" b="0" dirty="0" err="1" smtClean="0"/>
              <a:t>The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solubility</a:t>
            </a:r>
            <a:r>
              <a:rPr lang="es-ES" sz="1600" b="0" dirty="0" smtClean="0"/>
              <a:t> of </a:t>
            </a:r>
            <a:r>
              <a:rPr lang="es-ES" sz="1600" b="0" dirty="0" err="1" smtClean="0"/>
              <a:t>organic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compounds</a:t>
            </a:r>
            <a:r>
              <a:rPr lang="es-ES" sz="1600" b="0" dirty="0" smtClean="0"/>
              <a:t> in </a:t>
            </a:r>
            <a:r>
              <a:rPr lang="es-ES" sz="1600" b="0" dirty="0" err="1" smtClean="0"/>
              <a:t>fats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is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very</a:t>
            </a:r>
            <a:r>
              <a:rPr lang="es-ES" sz="1600" b="0" dirty="0" smtClean="0"/>
              <a:t> similar to </a:t>
            </a:r>
            <a:r>
              <a:rPr lang="es-ES" sz="1600" b="0" dirty="0" err="1" smtClean="0"/>
              <a:t>their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solubility</a:t>
            </a:r>
            <a:r>
              <a:rPr lang="es-ES" sz="1600" b="0" dirty="0" smtClean="0"/>
              <a:t> in</a:t>
            </a:r>
          </a:p>
          <a:p>
            <a:r>
              <a:rPr lang="es-ES" sz="1600" b="0" dirty="0" err="1" smtClean="0"/>
              <a:t>octanol</a:t>
            </a:r>
            <a:r>
              <a:rPr lang="es-ES" sz="1600" b="0" dirty="0" smtClean="0"/>
              <a:t> (</a:t>
            </a:r>
            <a:r>
              <a:rPr lang="es-ES" sz="1200" b="0" i="1" dirty="0" smtClean="0">
                <a:solidFill>
                  <a:srgbClr val="1EC3F3"/>
                </a:solidFill>
              </a:rPr>
              <a:t>n</a:t>
            </a:r>
            <a:r>
              <a:rPr lang="es-ES" sz="1600" b="0" dirty="0" smtClean="0">
                <a:solidFill>
                  <a:srgbClr val="1EC3F3"/>
                </a:solidFill>
              </a:rPr>
              <a:t>-</a:t>
            </a:r>
            <a:r>
              <a:rPr lang="es-ES" sz="1600" b="0" dirty="0" err="1" smtClean="0">
                <a:solidFill>
                  <a:srgbClr val="1EC3F3"/>
                </a:solidFill>
              </a:rPr>
              <a:t>octanol</a:t>
            </a:r>
            <a:r>
              <a:rPr lang="es-ES" sz="1600" b="0" dirty="0" smtClean="0">
                <a:solidFill>
                  <a:srgbClr val="1EC3F3"/>
                </a:solidFill>
              </a:rPr>
              <a:t>: CH</a:t>
            </a:r>
            <a:r>
              <a:rPr lang="es-ES" sz="1600" b="0" baseline="-25000" dirty="0" smtClean="0">
                <a:solidFill>
                  <a:srgbClr val="1EC3F3"/>
                </a:solidFill>
              </a:rPr>
              <a:t>3</a:t>
            </a:r>
            <a:r>
              <a:rPr lang="es-ES" sz="1600" b="0" dirty="0" smtClean="0">
                <a:solidFill>
                  <a:srgbClr val="1EC3F3"/>
                </a:solidFill>
              </a:rPr>
              <a:t>-(CH</a:t>
            </a:r>
            <a:r>
              <a:rPr lang="es-ES" sz="1600" b="0" baseline="-25000" dirty="0" smtClean="0">
                <a:solidFill>
                  <a:srgbClr val="1EC3F3"/>
                </a:solidFill>
              </a:rPr>
              <a:t>2</a:t>
            </a:r>
            <a:r>
              <a:rPr lang="es-ES" sz="1600" dirty="0" smtClean="0">
                <a:solidFill>
                  <a:srgbClr val="1EC3F3"/>
                </a:solidFill>
              </a:rPr>
              <a:t>)</a:t>
            </a:r>
            <a:r>
              <a:rPr lang="es-ES" sz="1600" b="0" baseline="-25000" dirty="0" smtClean="0">
                <a:solidFill>
                  <a:srgbClr val="1EC3F3"/>
                </a:solidFill>
              </a:rPr>
              <a:t>6</a:t>
            </a:r>
            <a:r>
              <a:rPr lang="es-ES" sz="1600" b="0" dirty="0" smtClean="0">
                <a:solidFill>
                  <a:srgbClr val="1EC3F3"/>
                </a:solidFill>
              </a:rPr>
              <a:t>-CH</a:t>
            </a:r>
            <a:r>
              <a:rPr lang="es-ES" sz="1600" b="0" baseline="-25000" dirty="0" smtClean="0">
                <a:solidFill>
                  <a:srgbClr val="1EC3F3"/>
                </a:solidFill>
              </a:rPr>
              <a:t>2</a:t>
            </a:r>
            <a:r>
              <a:rPr lang="es-ES" sz="1600" b="0" dirty="0" smtClean="0">
                <a:solidFill>
                  <a:srgbClr val="1EC3F3"/>
                </a:solidFill>
              </a:rPr>
              <a:t>OH</a:t>
            </a:r>
            <a:r>
              <a:rPr lang="es-ES" sz="1600" b="0" dirty="0" smtClean="0"/>
              <a:t>). A </a:t>
            </a:r>
            <a:r>
              <a:rPr lang="es-ES" sz="1600" b="0" dirty="0" err="1" smtClean="0"/>
              <a:t>reliable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approximation</a:t>
            </a:r>
            <a:r>
              <a:rPr lang="es-ES" sz="1600" b="0" dirty="0" smtClean="0"/>
              <a:t> to </a:t>
            </a:r>
            <a:r>
              <a:rPr lang="es-ES" sz="1600" b="0" dirty="0" err="1" smtClean="0"/>
              <a:t>the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relative</a:t>
            </a:r>
            <a:endParaRPr lang="es-ES" sz="1600" b="0" dirty="0" smtClean="0"/>
          </a:p>
          <a:p>
            <a:r>
              <a:rPr lang="es-ES" sz="1600" b="0" dirty="0" err="1" smtClean="0"/>
              <a:t>solubility</a:t>
            </a:r>
            <a:r>
              <a:rPr lang="es-ES" sz="1600" b="0" dirty="0" smtClean="0"/>
              <a:t> in </a:t>
            </a:r>
            <a:r>
              <a:rPr lang="es-ES" sz="1600" b="0" dirty="0" err="1" smtClean="0"/>
              <a:t>fats</a:t>
            </a:r>
            <a:r>
              <a:rPr lang="es-ES" sz="1600" b="0" dirty="0" smtClean="0"/>
              <a:t> and </a:t>
            </a:r>
            <a:r>
              <a:rPr lang="es-ES" sz="1600" b="0" dirty="0" err="1" smtClean="0"/>
              <a:t>water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is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the</a:t>
            </a:r>
            <a:r>
              <a:rPr lang="es-ES" sz="1600" b="0" dirty="0" smtClean="0"/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octanol-water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partition</a:t>
            </a:r>
            <a:r>
              <a:rPr lang="es-ES" sz="1600" b="1" dirty="0" smtClean="0">
                <a:solidFill>
                  <a:srgbClr val="0000FF"/>
                </a:solidFill>
              </a:rPr>
              <a:t> </a:t>
            </a:r>
            <a:r>
              <a:rPr lang="es-ES" sz="1600" b="1" dirty="0" err="1" smtClean="0">
                <a:solidFill>
                  <a:srgbClr val="0000FF"/>
                </a:solidFill>
              </a:rPr>
              <a:t>coefficient</a:t>
            </a:r>
            <a:r>
              <a:rPr lang="es-ES" sz="1600" b="1" dirty="0">
                <a:solidFill>
                  <a:srgbClr val="0000FF"/>
                </a:solidFill>
              </a:rPr>
              <a:t> </a:t>
            </a:r>
            <a:r>
              <a:rPr lang="es-ES" sz="1600" b="1" dirty="0" smtClean="0">
                <a:solidFill>
                  <a:srgbClr val="0000FF"/>
                </a:solidFill>
              </a:rPr>
              <a:t>P. </a:t>
            </a:r>
            <a:r>
              <a:rPr lang="es-ES" sz="1600" dirty="0" err="1" smtClean="0"/>
              <a:t>This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</a:p>
          <a:p>
            <a:r>
              <a:rPr lang="es-ES" sz="1600" dirty="0" err="1" smtClean="0"/>
              <a:t>usually</a:t>
            </a:r>
            <a:r>
              <a:rPr lang="es-ES" sz="1600" dirty="0" smtClean="0"/>
              <a:t> </a:t>
            </a:r>
            <a:r>
              <a:rPr lang="es-ES" sz="1600" dirty="0" err="1" smtClean="0"/>
              <a:t>taken</a:t>
            </a:r>
            <a:r>
              <a:rPr lang="es-ES" sz="1600" dirty="0" smtClean="0"/>
              <a:t> as a descriptor of </a:t>
            </a:r>
            <a:r>
              <a:rPr lang="es-ES" sz="1600" dirty="0" err="1" smtClean="0"/>
              <a:t>t</a:t>
            </a:r>
            <a:r>
              <a:rPr lang="es-ES" sz="1600" b="0" dirty="0" err="1" smtClean="0"/>
              <a:t>he</a:t>
            </a:r>
            <a:r>
              <a:rPr lang="es-ES" sz="1600" b="0" dirty="0" smtClean="0"/>
              <a:t> </a:t>
            </a:r>
            <a:r>
              <a:rPr lang="es-ES" sz="1600" dirty="0" err="1" smtClean="0">
                <a:solidFill>
                  <a:srgbClr val="FF0000"/>
                </a:solidFill>
              </a:rPr>
              <a:t>lipophilicity</a:t>
            </a:r>
            <a:r>
              <a:rPr lang="es-ES" sz="1600" dirty="0" smtClean="0">
                <a:solidFill>
                  <a:srgbClr val="0000FF"/>
                </a:solidFill>
              </a:rPr>
              <a:t> </a:t>
            </a:r>
            <a:r>
              <a:rPr lang="es-ES" sz="1600" b="0" dirty="0" smtClean="0"/>
              <a:t>of a </a:t>
            </a:r>
            <a:r>
              <a:rPr lang="es-ES" sz="1600" b="0" dirty="0" err="1" smtClean="0"/>
              <a:t>compound</a:t>
            </a:r>
            <a:endParaRPr lang="es-ES" sz="1600" b="0" dirty="0"/>
          </a:p>
          <a:p>
            <a:endParaRPr lang="es-ES" b="0" dirty="0" smtClean="0"/>
          </a:p>
          <a:p>
            <a:r>
              <a:rPr lang="es-ES" sz="1600" b="0" dirty="0" err="1" smtClean="0"/>
              <a:t>Toxic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organic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compounds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have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usually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large</a:t>
            </a:r>
            <a:r>
              <a:rPr lang="es-ES" sz="1600" b="0" dirty="0" smtClean="0"/>
              <a:t> </a:t>
            </a:r>
            <a:r>
              <a:rPr lang="es-ES" sz="1600" b="1" dirty="0" smtClean="0">
                <a:solidFill>
                  <a:srgbClr val="0000FF"/>
                </a:solidFill>
              </a:rPr>
              <a:t>P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about</a:t>
            </a:r>
            <a:r>
              <a:rPr lang="es-ES" sz="1600" b="0" dirty="0" smtClean="0"/>
              <a:t> 10</a:t>
            </a:r>
            <a:r>
              <a:rPr lang="es-ES" sz="1600" b="0" baseline="30000" dirty="0" smtClean="0"/>
              <a:t>3 </a:t>
            </a:r>
            <a:r>
              <a:rPr lang="es-ES" sz="1600" b="0" dirty="0" smtClean="0"/>
              <a:t>-10</a:t>
            </a:r>
            <a:r>
              <a:rPr lang="es-ES" sz="1600" b="0" baseline="30000" dirty="0" smtClean="0"/>
              <a:t>7</a:t>
            </a:r>
            <a:r>
              <a:rPr lang="es-ES" sz="1600" b="0" dirty="0" smtClean="0"/>
              <a:t>. As a </a:t>
            </a:r>
            <a:r>
              <a:rPr lang="es-ES" sz="1600" b="0" dirty="0" err="1" smtClean="0"/>
              <a:t>matter</a:t>
            </a:r>
            <a:r>
              <a:rPr lang="es-ES" sz="1600" b="0" dirty="0" smtClean="0"/>
              <a:t> of</a:t>
            </a:r>
          </a:p>
          <a:p>
            <a:r>
              <a:rPr lang="es-ES" sz="1600" b="0" dirty="0" err="1" smtClean="0"/>
              <a:t>convenience</a:t>
            </a:r>
            <a:r>
              <a:rPr lang="es-ES" sz="1600" b="0" dirty="0" smtClean="0"/>
              <a:t>, </a:t>
            </a:r>
            <a:r>
              <a:rPr lang="es-ES" sz="1600" b="0" dirty="0" err="1" smtClean="0"/>
              <a:t>values</a:t>
            </a:r>
            <a:r>
              <a:rPr lang="es-ES" sz="1600" b="0" dirty="0" smtClean="0"/>
              <a:t> of </a:t>
            </a:r>
            <a:r>
              <a:rPr lang="es-ES" sz="1600" b="1" dirty="0" smtClean="0">
                <a:solidFill>
                  <a:srgbClr val="0000FF"/>
                </a:solidFill>
              </a:rPr>
              <a:t>P</a:t>
            </a:r>
            <a:r>
              <a:rPr lang="es-ES" sz="1600" b="0" dirty="0" smtClean="0"/>
              <a:t> are </a:t>
            </a:r>
            <a:r>
              <a:rPr lang="es-ES" sz="1600" b="0" dirty="0" err="1" smtClean="0"/>
              <a:t>used</a:t>
            </a:r>
            <a:r>
              <a:rPr lang="es-ES" sz="1600" b="0" dirty="0" smtClean="0"/>
              <a:t> as </a:t>
            </a:r>
            <a:r>
              <a:rPr lang="es-ES" sz="1600" dirty="0" smtClean="0"/>
              <a:t>decimal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logarithms</a:t>
            </a:r>
            <a:r>
              <a:rPr lang="es-ES" sz="1600" b="0" dirty="0" smtClean="0">
                <a:solidFill>
                  <a:srgbClr val="0000FF"/>
                </a:solidFill>
              </a:rPr>
              <a:t>  </a:t>
            </a:r>
            <a:r>
              <a:rPr lang="es-ES" sz="1600" b="1" i="1" dirty="0" smtClean="0">
                <a:solidFill>
                  <a:srgbClr val="0000FF"/>
                </a:solidFill>
              </a:rPr>
              <a:t>log</a:t>
            </a:r>
            <a:r>
              <a:rPr lang="es-ES" sz="1600" b="1" dirty="0" smtClean="0">
                <a:solidFill>
                  <a:srgbClr val="0000FF"/>
                </a:solidFill>
              </a:rPr>
              <a:t> P</a:t>
            </a:r>
          </a:p>
          <a:p>
            <a:endParaRPr lang="es-ES" dirty="0" smtClean="0"/>
          </a:p>
          <a:p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/>
              <a:t>higher</a:t>
            </a:r>
            <a:r>
              <a:rPr lang="es-ES" sz="1600" dirty="0"/>
              <a:t> </a:t>
            </a:r>
            <a:r>
              <a:rPr lang="es-ES" sz="1600" dirty="0" err="1"/>
              <a:t>its</a:t>
            </a:r>
            <a:r>
              <a:rPr lang="es-ES" sz="1600" dirty="0"/>
              <a:t> </a:t>
            </a:r>
            <a:r>
              <a:rPr lang="es-ES" sz="1600" b="1" dirty="0">
                <a:solidFill>
                  <a:srgbClr val="0000FF"/>
                </a:solidFill>
              </a:rPr>
              <a:t>P</a:t>
            </a:r>
            <a:r>
              <a:rPr lang="es-ES" sz="1600" dirty="0"/>
              <a:t>, </a:t>
            </a:r>
            <a:r>
              <a:rPr lang="es-ES" sz="1600" dirty="0" err="1"/>
              <a:t>the</a:t>
            </a:r>
            <a:r>
              <a:rPr lang="es-ES" sz="1600" dirty="0"/>
              <a:t> more </a:t>
            </a:r>
            <a:r>
              <a:rPr lang="es-ES" sz="1600" dirty="0" err="1"/>
              <a:t>likely</a:t>
            </a:r>
            <a:r>
              <a:rPr lang="es-ES" sz="1600" dirty="0"/>
              <a:t> a </a:t>
            </a:r>
            <a:r>
              <a:rPr lang="es-ES" sz="1600" dirty="0" err="1"/>
              <a:t>compound</a:t>
            </a:r>
            <a:r>
              <a:rPr lang="es-ES" sz="1600" dirty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  <a:r>
              <a:rPr lang="es-ES" sz="1600" dirty="0"/>
              <a:t>to be </a:t>
            </a:r>
            <a:r>
              <a:rPr lang="es-ES" sz="1600" dirty="0" err="1"/>
              <a:t>bound</a:t>
            </a:r>
            <a:r>
              <a:rPr lang="es-ES" sz="1600" dirty="0"/>
              <a:t> to </a:t>
            </a:r>
            <a:r>
              <a:rPr lang="es-ES" sz="1600" dirty="0" err="1" smtClean="0"/>
              <a:t>organic</a:t>
            </a:r>
            <a:r>
              <a:rPr lang="es-ES" sz="1600" dirty="0" smtClean="0"/>
              <a:t> </a:t>
            </a:r>
            <a:r>
              <a:rPr lang="es-ES" sz="1600" dirty="0" err="1" smtClean="0"/>
              <a:t>matter</a:t>
            </a:r>
            <a:endParaRPr lang="es-ES" sz="1600" dirty="0" smtClean="0"/>
          </a:p>
          <a:p>
            <a:r>
              <a:rPr lang="es-ES" sz="1600" dirty="0" smtClean="0"/>
              <a:t>in </a:t>
            </a:r>
            <a:r>
              <a:rPr lang="es-ES" sz="1600" dirty="0" err="1"/>
              <a:t>soils</a:t>
            </a:r>
            <a:r>
              <a:rPr lang="es-ES" sz="1600" dirty="0"/>
              <a:t> and </a:t>
            </a:r>
            <a:r>
              <a:rPr lang="es-ES" sz="1600" dirty="0" err="1"/>
              <a:t>sediments</a:t>
            </a:r>
            <a:r>
              <a:rPr lang="es-ES" sz="1600" dirty="0"/>
              <a:t> and </a:t>
            </a:r>
            <a:r>
              <a:rPr lang="es-ES" sz="1600" dirty="0" err="1"/>
              <a:t>ultimately</a:t>
            </a:r>
            <a:r>
              <a:rPr lang="es-ES" sz="1600" dirty="0"/>
              <a:t> to </a:t>
            </a:r>
            <a:r>
              <a:rPr lang="es-ES" sz="1600" dirty="0" err="1"/>
              <a:t>migrate</a:t>
            </a:r>
            <a:r>
              <a:rPr lang="es-ES" sz="1600" dirty="0"/>
              <a:t> to </a:t>
            </a:r>
            <a:r>
              <a:rPr lang="es-ES" sz="1600" dirty="0" err="1"/>
              <a:t>fat</a:t>
            </a:r>
            <a:r>
              <a:rPr lang="es-ES" sz="1600" dirty="0"/>
              <a:t> </a:t>
            </a:r>
            <a:r>
              <a:rPr lang="es-ES" sz="1600" dirty="0" err="1"/>
              <a:t>tissues</a:t>
            </a:r>
            <a:r>
              <a:rPr lang="es-ES" sz="1600" dirty="0"/>
              <a:t> </a:t>
            </a:r>
            <a:r>
              <a:rPr lang="es-ES" sz="1600" dirty="0" smtClean="0"/>
              <a:t>of living </a:t>
            </a:r>
            <a:r>
              <a:rPr lang="es-ES" sz="1600" dirty="0" err="1" smtClean="0"/>
              <a:t>organisms</a:t>
            </a:r>
            <a:r>
              <a:rPr lang="es-ES" sz="1600" dirty="0" smtClean="0"/>
              <a:t>.</a:t>
            </a:r>
          </a:p>
          <a:p>
            <a:r>
              <a:rPr lang="es-ES" sz="1600" dirty="0" err="1" smtClean="0"/>
              <a:t>Compounds</a:t>
            </a:r>
            <a:r>
              <a:rPr lang="es-ES" sz="1600" dirty="0" smtClean="0"/>
              <a:t> </a:t>
            </a:r>
            <a:r>
              <a:rPr lang="es-ES" sz="1600" dirty="0" err="1"/>
              <a:t>with</a:t>
            </a:r>
            <a:r>
              <a:rPr lang="es-ES" sz="1600" dirty="0"/>
              <a:t>  </a:t>
            </a:r>
            <a:r>
              <a:rPr lang="es-ES" sz="1600" i="1" dirty="0"/>
              <a:t>log</a:t>
            </a:r>
            <a:r>
              <a:rPr lang="es-ES" sz="1600" dirty="0"/>
              <a:t> P ~ 4 - 7 </a:t>
            </a:r>
            <a:r>
              <a:rPr lang="es-ES" sz="1600" dirty="0" err="1"/>
              <a:t>accumulate</a:t>
            </a:r>
            <a:r>
              <a:rPr lang="es-ES" sz="1600" dirty="0"/>
              <a:t> in living </a:t>
            </a:r>
            <a:r>
              <a:rPr lang="es-ES" sz="1600" dirty="0" err="1"/>
              <a:t>tissues</a:t>
            </a:r>
            <a:r>
              <a:rPr lang="es-ES" sz="1600" dirty="0"/>
              <a:t> to a </a:t>
            </a:r>
            <a:r>
              <a:rPr lang="es-ES" sz="1600" dirty="0" err="1" smtClean="0"/>
              <a:t>great</a:t>
            </a:r>
            <a:r>
              <a:rPr lang="es-ES" sz="1600" dirty="0" smtClean="0"/>
              <a:t> </a:t>
            </a:r>
            <a:r>
              <a:rPr lang="es-ES" sz="1600" dirty="0" err="1" smtClean="0"/>
              <a:t>extent</a:t>
            </a:r>
            <a:r>
              <a:rPr lang="es-ES" sz="1600" dirty="0" smtClean="0"/>
              <a:t>.</a:t>
            </a:r>
          </a:p>
          <a:p>
            <a:r>
              <a:rPr lang="es-ES" sz="1600" dirty="0" err="1" smtClean="0"/>
              <a:t>Organochlorine</a:t>
            </a:r>
            <a:r>
              <a:rPr lang="es-ES" sz="1600" dirty="0" smtClean="0"/>
              <a:t> </a:t>
            </a:r>
            <a:r>
              <a:rPr lang="es-ES" sz="1600" dirty="0" err="1"/>
              <a:t>pesticides</a:t>
            </a:r>
            <a:r>
              <a:rPr lang="es-ES" sz="1600" dirty="0"/>
              <a:t> </a:t>
            </a:r>
            <a:r>
              <a:rPr lang="es-ES" sz="1600" dirty="0" err="1"/>
              <a:t>have</a:t>
            </a:r>
            <a:r>
              <a:rPr lang="es-ES" sz="1600" dirty="0"/>
              <a:t> </a:t>
            </a:r>
            <a:r>
              <a:rPr lang="es-ES" sz="1600" i="1" dirty="0"/>
              <a:t>log</a:t>
            </a:r>
            <a:r>
              <a:rPr lang="es-ES" sz="1600" dirty="0"/>
              <a:t> P </a:t>
            </a:r>
            <a:r>
              <a:rPr lang="es-ES" sz="1600" dirty="0" err="1"/>
              <a:t>between</a:t>
            </a:r>
            <a:r>
              <a:rPr lang="es-ES" sz="1600" dirty="0"/>
              <a:t> 4 and </a:t>
            </a:r>
            <a:r>
              <a:rPr lang="es-ES" sz="1600" dirty="0" smtClean="0"/>
              <a:t>6. </a:t>
            </a:r>
            <a:r>
              <a:rPr lang="es-ES" sz="1600" dirty="0" err="1" smtClean="0"/>
              <a:t>Carbamates</a:t>
            </a:r>
            <a:r>
              <a:rPr lang="es-ES" sz="1600" dirty="0" smtClean="0"/>
              <a:t> </a:t>
            </a:r>
            <a:r>
              <a:rPr lang="es-ES" sz="1600" dirty="0" err="1"/>
              <a:t>contain</a:t>
            </a:r>
            <a:r>
              <a:rPr lang="es-ES" sz="1600" dirty="0"/>
              <a:t> N </a:t>
            </a:r>
            <a:endParaRPr lang="es-ES" sz="1600" dirty="0" smtClean="0"/>
          </a:p>
          <a:p>
            <a:r>
              <a:rPr lang="es-ES" sz="1600" dirty="0" err="1" smtClean="0"/>
              <a:t>atoms</a:t>
            </a:r>
            <a:r>
              <a:rPr lang="es-ES" sz="1600" dirty="0"/>
              <a:t>, </a:t>
            </a:r>
            <a:r>
              <a:rPr lang="es-ES" sz="1600" dirty="0" err="1"/>
              <a:t>organophosphorate</a:t>
            </a:r>
            <a:r>
              <a:rPr lang="es-ES" sz="1600" dirty="0"/>
              <a:t> </a:t>
            </a:r>
            <a:r>
              <a:rPr lang="es-ES" sz="1600" dirty="0" err="1"/>
              <a:t>insecticides</a:t>
            </a:r>
            <a:r>
              <a:rPr lang="es-ES" sz="1600" dirty="0"/>
              <a:t> </a:t>
            </a:r>
            <a:r>
              <a:rPr lang="es-ES" sz="1600" dirty="0" err="1"/>
              <a:t>have</a:t>
            </a:r>
            <a:r>
              <a:rPr lang="es-ES" sz="1600" dirty="0"/>
              <a:t> O </a:t>
            </a:r>
            <a:r>
              <a:rPr lang="es-ES" sz="1600" dirty="0" smtClean="0"/>
              <a:t>and S </a:t>
            </a:r>
            <a:r>
              <a:rPr lang="es-ES" sz="1600" dirty="0" err="1"/>
              <a:t>atoms</a:t>
            </a:r>
            <a:r>
              <a:rPr lang="es-ES" sz="1600" dirty="0"/>
              <a:t>: </a:t>
            </a:r>
            <a:r>
              <a:rPr lang="es-ES" sz="1600" dirty="0" err="1"/>
              <a:t>these</a:t>
            </a:r>
            <a:r>
              <a:rPr lang="es-ES" sz="1600" dirty="0"/>
              <a:t> </a:t>
            </a:r>
            <a:r>
              <a:rPr lang="es-ES" sz="1600" dirty="0" err="1"/>
              <a:t>molecules</a:t>
            </a:r>
            <a:r>
              <a:rPr lang="es-ES" sz="1600" dirty="0"/>
              <a:t> are </a:t>
            </a:r>
            <a:r>
              <a:rPr lang="es-ES" sz="1600" dirty="0" err="1"/>
              <a:t>thus</a:t>
            </a:r>
            <a:r>
              <a:rPr lang="es-ES" sz="1600" dirty="0"/>
              <a:t> </a:t>
            </a:r>
            <a:r>
              <a:rPr lang="es-ES" sz="1600" dirty="0" err="1"/>
              <a:t>able</a:t>
            </a:r>
            <a:r>
              <a:rPr lang="es-ES" sz="1600" dirty="0"/>
              <a:t> to </a:t>
            </a:r>
            <a:r>
              <a:rPr lang="es-ES" sz="1600" dirty="0" err="1"/>
              <a:t>form</a:t>
            </a:r>
            <a:r>
              <a:rPr lang="es-ES" sz="1600" dirty="0"/>
              <a:t> </a:t>
            </a:r>
            <a:r>
              <a:rPr lang="es-ES" sz="1600" dirty="0" smtClean="0"/>
              <a:t>H-</a:t>
            </a:r>
            <a:r>
              <a:rPr lang="es-ES" sz="1600" dirty="0" err="1" smtClean="0"/>
              <a:t>bonds</a:t>
            </a:r>
            <a:r>
              <a:rPr lang="es-ES" sz="1600" dirty="0" smtClean="0"/>
              <a:t>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 smtClean="0"/>
              <a:t>water</a:t>
            </a:r>
            <a:r>
              <a:rPr lang="es-ES" sz="1600" dirty="0" smtClean="0"/>
              <a:t>, </a:t>
            </a:r>
            <a:r>
              <a:rPr lang="es-ES" sz="1600" dirty="0" err="1" smtClean="0"/>
              <a:t>their</a:t>
            </a:r>
            <a:r>
              <a:rPr lang="es-ES" sz="1600" dirty="0" smtClean="0"/>
              <a:t> </a:t>
            </a:r>
            <a:r>
              <a:rPr lang="es-ES" sz="1600" i="1" dirty="0"/>
              <a:t>log</a:t>
            </a:r>
            <a:r>
              <a:rPr lang="es-ES" sz="1600" dirty="0"/>
              <a:t> P</a:t>
            </a:r>
            <a:r>
              <a:rPr lang="es-ES" sz="1600" baseline="-25000" dirty="0"/>
              <a:t> 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/>
              <a:t>between</a:t>
            </a:r>
            <a:r>
              <a:rPr lang="es-ES" sz="1600" dirty="0"/>
              <a:t> 1 and 3.7 and </a:t>
            </a:r>
            <a:r>
              <a:rPr lang="es-ES" sz="1600" dirty="0" err="1"/>
              <a:t>they</a:t>
            </a:r>
            <a:r>
              <a:rPr lang="es-ES" sz="1600" dirty="0"/>
              <a:t> </a:t>
            </a:r>
            <a:r>
              <a:rPr lang="es-ES" sz="1600" dirty="0" err="1" smtClean="0"/>
              <a:t>accumulate</a:t>
            </a:r>
            <a:r>
              <a:rPr lang="es-ES" sz="1600" dirty="0" smtClean="0"/>
              <a:t> </a:t>
            </a:r>
            <a:r>
              <a:rPr lang="es-ES" sz="1600" dirty="0"/>
              <a:t>in living </a:t>
            </a:r>
            <a:r>
              <a:rPr lang="es-ES" sz="1600" dirty="0" err="1"/>
              <a:t>tissues</a:t>
            </a:r>
            <a:r>
              <a:rPr lang="es-ES" sz="1600" dirty="0"/>
              <a:t> </a:t>
            </a:r>
            <a:r>
              <a:rPr lang="es-ES" sz="1600" dirty="0" err="1" smtClean="0"/>
              <a:t>far</a:t>
            </a:r>
            <a:r>
              <a:rPr lang="es-ES" sz="1600" dirty="0" smtClean="0"/>
              <a:t> </a:t>
            </a:r>
            <a:r>
              <a:rPr lang="es-ES" sz="1600" dirty="0" err="1" smtClean="0"/>
              <a:t>less</a:t>
            </a:r>
            <a:r>
              <a:rPr lang="es-ES" sz="1600" dirty="0" smtClean="0"/>
              <a:t> </a:t>
            </a:r>
            <a:r>
              <a:rPr lang="es-ES" sz="1600" dirty="0" err="1"/>
              <a:t>than</a:t>
            </a:r>
            <a:r>
              <a:rPr lang="es-ES" sz="1600" dirty="0"/>
              <a:t> </a:t>
            </a:r>
            <a:r>
              <a:rPr lang="es-ES" sz="1600" dirty="0" err="1"/>
              <a:t>chlorinated</a:t>
            </a:r>
            <a:r>
              <a:rPr lang="es-ES" sz="1600" dirty="0"/>
              <a:t> </a:t>
            </a:r>
            <a:r>
              <a:rPr lang="es-ES" sz="1600" dirty="0" err="1"/>
              <a:t>organic</a:t>
            </a:r>
            <a:r>
              <a:rPr lang="es-ES" sz="1600" dirty="0"/>
              <a:t> </a:t>
            </a:r>
            <a:r>
              <a:rPr lang="es-ES" sz="1600" dirty="0" err="1"/>
              <a:t>compounds</a:t>
            </a:r>
            <a:endParaRPr lang="es-ES" sz="1600" dirty="0"/>
          </a:p>
          <a:p>
            <a:endParaRPr lang="es-ES" dirty="0"/>
          </a:p>
          <a:p>
            <a:r>
              <a:rPr lang="es-ES" sz="1600" dirty="0" err="1" smtClean="0"/>
              <a:t>However</a:t>
            </a:r>
            <a:r>
              <a:rPr lang="es-ES" sz="1600" dirty="0"/>
              <a:t>, </a:t>
            </a:r>
            <a:r>
              <a:rPr lang="es-ES" sz="1600" i="1" dirty="0"/>
              <a:t>log</a:t>
            </a:r>
            <a:r>
              <a:rPr lang="es-ES" sz="1600" dirty="0"/>
              <a:t> P </a:t>
            </a:r>
            <a:r>
              <a:rPr lang="es-ES" sz="1600" dirty="0" smtClean="0"/>
              <a:t>&gt; </a:t>
            </a:r>
            <a:r>
              <a:rPr lang="es-ES" sz="1600" dirty="0"/>
              <a:t>7 are </a:t>
            </a:r>
            <a:r>
              <a:rPr lang="es-ES" sz="1600" dirty="0" err="1"/>
              <a:t>indicative</a:t>
            </a:r>
            <a:r>
              <a:rPr lang="es-ES" sz="1600" dirty="0"/>
              <a:t> of </a:t>
            </a:r>
            <a:r>
              <a:rPr lang="es-ES" sz="1600" dirty="0" err="1"/>
              <a:t>chemicals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such</a:t>
            </a:r>
            <a:r>
              <a:rPr lang="es-ES" sz="1600" dirty="0"/>
              <a:t> </a:t>
            </a:r>
            <a:r>
              <a:rPr lang="es-ES" sz="1600" dirty="0" err="1" smtClean="0"/>
              <a:t>strong</a:t>
            </a:r>
            <a:r>
              <a:rPr lang="es-ES" sz="1600" dirty="0" smtClean="0"/>
              <a:t> </a:t>
            </a:r>
            <a:r>
              <a:rPr lang="es-ES" sz="1600" dirty="0" err="1" smtClean="0"/>
              <a:t>adsorption</a:t>
            </a:r>
            <a:r>
              <a:rPr lang="es-ES" sz="1600" dirty="0" smtClean="0"/>
              <a:t> </a:t>
            </a:r>
            <a:r>
              <a:rPr lang="es-ES" sz="1600" dirty="0"/>
              <a:t>to </a:t>
            </a:r>
            <a:r>
              <a:rPr lang="es-ES" sz="1600" dirty="0" err="1"/>
              <a:t>sediments</a:t>
            </a:r>
            <a:r>
              <a:rPr lang="es-ES" sz="1600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they</a:t>
            </a:r>
            <a:r>
              <a:rPr lang="es-ES" sz="1600" dirty="0"/>
              <a:t> </a:t>
            </a:r>
            <a:endParaRPr lang="es-ES" sz="1600" dirty="0" smtClean="0"/>
          </a:p>
          <a:p>
            <a:r>
              <a:rPr lang="es-ES" sz="1600" dirty="0" smtClean="0"/>
              <a:t>are </a:t>
            </a:r>
            <a:r>
              <a:rPr lang="es-ES" sz="1600" dirty="0" err="1"/>
              <a:t>not</a:t>
            </a:r>
            <a:r>
              <a:rPr lang="es-ES" sz="1600" dirty="0"/>
              <a:t> </a:t>
            </a:r>
            <a:r>
              <a:rPr lang="es-ES" sz="1600" dirty="0" err="1"/>
              <a:t>mobile</a:t>
            </a:r>
            <a:r>
              <a:rPr lang="es-ES" sz="1600" dirty="0"/>
              <a:t> </a:t>
            </a:r>
            <a:r>
              <a:rPr lang="es-ES" sz="1600" dirty="0" err="1"/>
              <a:t>enough</a:t>
            </a:r>
            <a:r>
              <a:rPr lang="es-ES" sz="1600" dirty="0"/>
              <a:t> to </a:t>
            </a:r>
            <a:r>
              <a:rPr lang="es-ES" sz="1600" dirty="0" err="1"/>
              <a:t>enter</a:t>
            </a:r>
            <a:r>
              <a:rPr lang="es-ES" sz="1600" dirty="0"/>
              <a:t> </a:t>
            </a:r>
            <a:r>
              <a:rPr lang="es-ES" sz="1600" dirty="0" smtClean="0"/>
              <a:t>living </a:t>
            </a:r>
            <a:r>
              <a:rPr lang="es-ES" sz="1600" dirty="0" err="1" smtClean="0"/>
              <a:t>tissues</a:t>
            </a:r>
            <a:r>
              <a:rPr lang="es-ES" sz="1600" dirty="0" smtClean="0"/>
              <a:t> </a:t>
            </a:r>
            <a:r>
              <a:rPr lang="es-ES" sz="1600" dirty="0"/>
              <a:t>and </a:t>
            </a:r>
            <a:r>
              <a:rPr lang="es-ES" sz="1600" dirty="0" err="1"/>
              <a:t>their</a:t>
            </a:r>
            <a:r>
              <a:rPr lang="es-ES" sz="1600" dirty="0"/>
              <a:t> </a:t>
            </a:r>
            <a:r>
              <a:rPr lang="es-ES" sz="1600" dirty="0" err="1"/>
              <a:t>accumulation</a:t>
            </a:r>
            <a:r>
              <a:rPr lang="es-ES" sz="1600" dirty="0"/>
              <a:t> in living </a:t>
            </a:r>
            <a:r>
              <a:rPr lang="es-ES" sz="1600" dirty="0" err="1"/>
              <a:t>organisms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</a:t>
            </a:r>
            <a:r>
              <a:rPr lang="es-ES" sz="1600" dirty="0" err="1" smtClean="0"/>
              <a:t>very</a:t>
            </a:r>
            <a:r>
              <a:rPr lang="es-ES" sz="1600" dirty="0" smtClean="0"/>
              <a:t> </a:t>
            </a:r>
            <a:r>
              <a:rPr lang="es-ES" sz="1600" dirty="0" err="1" smtClean="0"/>
              <a:t>low</a:t>
            </a:r>
            <a:endParaRPr lang="es-ES" sz="1600" b="0" dirty="0" smtClean="0">
              <a:solidFill>
                <a:srgbClr val="0000FF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21427" y="162307"/>
            <a:ext cx="5672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Octanol-water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partition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coefficient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</a:t>
            </a:r>
            <a:r>
              <a:rPr lang="es-ES" sz="2400" b="1" baseline="-25000" dirty="0" err="1" smtClean="0"/>
              <a:t>ow</a:t>
            </a:r>
            <a:r>
              <a:rPr lang="es-ES" sz="2400" b="1" dirty="0" smtClean="0"/>
              <a:t> (P)</a:t>
            </a:r>
            <a:endParaRPr lang="es-ES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93" y="568572"/>
            <a:ext cx="1123398" cy="392657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721990" y="1829901"/>
            <a:ext cx="4283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latin typeface="Arial Narrow" panose="020B0606020202030204" pitchFamily="34" charset="0"/>
              </a:rPr>
              <a:t>(o)</a:t>
            </a:r>
          </a:p>
          <a:p>
            <a:endParaRPr lang="es-ES" sz="1600" b="1" dirty="0" smtClean="0">
              <a:latin typeface="Arial Narrow" panose="020B0606020202030204" pitchFamily="34" charset="0"/>
            </a:endParaRPr>
          </a:p>
          <a:p>
            <a:endParaRPr lang="es-ES" sz="1600" b="1" dirty="0">
              <a:latin typeface="Arial Narrow" panose="020B0606020202030204" pitchFamily="34" charset="0"/>
            </a:endParaRPr>
          </a:p>
          <a:p>
            <a:r>
              <a:rPr lang="es-ES" sz="1600" b="1" dirty="0" smtClean="0">
                <a:latin typeface="Arial Narrow" panose="020B0606020202030204" pitchFamily="34" charset="0"/>
              </a:rPr>
              <a:t>(w)</a:t>
            </a:r>
            <a:endParaRPr lang="es-ES" sz="1600" b="1" dirty="0">
              <a:latin typeface="Arial Narrow" panose="020B060602020203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336434" y="75410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4292" y="6555638"/>
            <a:ext cx="2832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1: chemwiki.ucdavis.edu/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Analytical_Chemistry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348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45222" y="3465747"/>
            <a:ext cx="794626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solidFill>
                  <a:srgbClr val="0000FF"/>
                </a:solidFill>
              </a:rPr>
              <a:t>log</a:t>
            </a:r>
            <a:r>
              <a:rPr lang="es-ES" b="1" dirty="0" smtClean="0">
                <a:solidFill>
                  <a:srgbClr val="0000FF"/>
                </a:solidFill>
              </a:rPr>
              <a:t> P </a:t>
            </a:r>
            <a:r>
              <a:rPr lang="es-ES" b="0" dirty="0" smtClean="0"/>
              <a:t>= 	           6.91				    5.33</a:t>
            </a:r>
          </a:p>
          <a:p>
            <a:endParaRPr lang="es-ES" b="0" dirty="0"/>
          </a:p>
          <a:p>
            <a:r>
              <a:rPr lang="es-ES" sz="1600" b="0" dirty="0" err="1" smtClean="0"/>
              <a:t>Substituting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methoxy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groups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for</a:t>
            </a:r>
            <a:r>
              <a:rPr lang="es-ES" sz="1600" b="0" dirty="0" smtClean="0"/>
              <a:t> </a:t>
            </a:r>
            <a:r>
              <a:rPr lang="es-ES" sz="1600" dirty="0" smtClean="0"/>
              <a:t>Cl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atoms</a:t>
            </a:r>
            <a:r>
              <a:rPr lang="es-ES" sz="1600" b="0" dirty="0" smtClean="0"/>
              <a:t> in DDT </a:t>
            </a:r>
            <a:r>
              <a:rPr lang="es-ES" sz="1600" b="0" dirty="0" err="1" smtClean="0"/>
              <a:t>renders</a:t>
            </a:r>
            <a:r>
              <a:rPr lang="es-ES" sz="1600" b="0" dirty="0" smtClean="0"/>
              <a:t> a more </a:t>
            </a:r>
            <a:r>
              <a:rPr lang="es-ES" sz="1600" b="0" dirty="0" err="1" smtClean="0"/>
              <a:t>water</a:t>
            </a:r>
            <a:r>
              <a:rPr lang="es-ES" sz="1600" b="0" dirty="0" smtClean="0"/>
              <a:t>-soluble </a:t>
            </a:r>
            <a:r>
              <a:rPr lang="es-ES" sz="1600" b="0" dirty="0" err="1" smtClean="0"/>
              <a:t>compound</a:t>
            </a:r>
            <a:r>
              <a:rPr lang="es-ES" sz="1600" b="0" dirty="0" smtClean="0"/>
              <a:t> </a:t>
            </a:r>
          </a:p>
          <a:p>
            <a:r>
              <a:rPr lang="es-ES" sz="1600" b="0" dirty="0" err="1" smtClean="0"/>
              <a:t>because</a:t>
            </a:r>
            <a:r>
              <a:rPr lang="es-ES" sz="1600" b="0" dirty="0" smtClean="0"/>
              <a:t> O </a:t>
            </a:r>
            <a:r>
              <a:rPr lang="es-ES" sz="1600" b="0" dirty="0" err="1" smtClean="0"/>
              <a:t>atoms</a:t>
            </a:r>
            <a:r>
              <a:rPr lang="es-ES" sz="1600" b="0" dirty="0" smtClean="0"/>
              <a:t> are </a:t>
            </a:r>
            <a:r>
              <a:rPr lang="es-ES" sz="1600" b="0" dirty="0" err="1" smtClean="0"/>
              <a:t>able</a:t>
            </a:r>
            <a:r>
              <a:rPr lang="es-ES" sz="1600" b="0" dirty="0" smtClean="0"/>
              <a:t> to </a:t>
            </a:r>
            <a:r>
              <a:rPr lang="es-ES" sz="1600" b="0" dirty="0" err="1" smtClean="0"/>
              <a:t>make</a:t>
            </a:r>
            <a:r>
              <a:rPr lang="es-ES" sz="1600" b="0" dirty="0" smtClean="0"/>
              <a:t> H-</a:t>
            </a:r>
            <a:r>
              <a:rPr lang="es-ES" sz="1600" b="0" dirty="0" err="1" smtClean="0"/>
              <a:t>bonds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with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water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molecules</a:t>
            </a:r>
            <a:r>
              <a:rPr lang="es-ES" sz="1600" b="0" dirty="0" smtClean="0"/>
              <a:t>. </a:t>
            </a:r>
            <a:r>
              <a:rPr lang="es-ES" sz="1600" b="0" dirty="0" err="1" smtClean="0"/>
              <a:t>Methoxychlor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is</a:t>
            </a:r>
            <a:r>
              <a:rPr lang="es-ES" sz="1600" b="0" dirty="0" smtClean="0"/>
              <a:t> more biodegradable and </a:t>
            </a:r>
            <a:r>
              <a:rPr lang="es-ES" sz="1600" b="0" dirty="0" err="1" smtClean="0"/>
              <a:t>presents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less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bioaccumulation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problems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than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those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associated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with</a:t>
            </a:r>
            <a:r>
              <a:rPr lang="es-ES" sz="1600" b="0" dirty="0" smtClean="0"/>
              <a:t> DDT</a:t>
            </a:r>
          </a:p>
          <a:p>
            <a:endParaRPr lang="es-ES" sz="1600" b="0" dirty="0"/>
          </a:p>
          <a:p>
            <a:r>
              <a:rPr lang="es-ES" sz="1600" b="0" dirty="0" err="1" smtClean="0"/>
              <a:t>It</a:t>
            </a:r>
            <a:r>
              <a:rPr lang="es-ES" sz="1600" b="0" dirty="0" smtClean="0"/>
              <a:t> can be </a:t>
            </a:r>
            <a:r>
              <a:rPr lang="es-ES" sz="1600" b="0" dirty="0" err="1" smtClean="0"/>
              <a:t>said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that</a:t>
            </a:r>
            <a:r>
              <a:rPr lang="es-ES" sz="1600" b="0" dirty="0" smtClean="0"/>
              <a:t> DDT </a:t>
            </a:r>
            <a:r>
              <a:rPr lang="es-ES" sz="1600" b="0" dirty="0" err="1" smtClean="0"/>
              <a:t>is</a:t>
            </a:r>
            <a:r>
              <a:rPr lang="es-ES" sz="1600" b="0" dirty="0" smtClean="0"/>
              <a:t> more </a:t>
            </a:r>
            <a:r>
              <a:rPr lang="es-ES" sz="1600" b="0" dirty="0" err="1" smtClean="0">
                <a:solidFill>
                  <a:srgbClr val="FF0000"/>
                </a:solidFill>
              </a:rPr>
              <a:t>lipophilic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than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metoxychlor</a:t>
            </a:r>
            <a:r>
              <a:rPr lang="es-ES" sz="1600" b="0" dirty="0" smtClean="0"/>
              <a:t> </a:t>
            </a:r>
            <a:r>
              <a:rPr lang="es-ES" sz="1600" b="0" dirty="0" err="1" smtClean="0"/>
              <a:t>by</a:t>
            </a:r>
            <a:r>
              <a:rPr lang="es-ES" sz="1600" b="0" dirty="0" smtClean="0"/>
              <a:t> a factor of</a:t>
            </a:r>
          </a:p>
          <a:p>
            <a:endParaRPr lang="es-ES" sz="1600" b="0" dirty="0" smtClean="0"/>
          </a:p>
          <a:p>
            <a:r>
              <a:rPr lang="es-ES" sz="1600" b="0" dirty="0" smtClean="0"/>
              <a:t>			10</a:t>
            </a:r>
            <a:r>
              <a:rPr lang="es-ES" sz="1600" b="0" baseline="30000" dirty="0" smtClean="0"/>
              <a:t>(6.91 – 5.33)</a:t>
            </a:r>
            <a:r>
              <a:rPr lang="es-ES" sz="1600" b="0" dirty="0" smtClean="0"/>
              <a:t> = 10</a:t>
            </a:r>
            <a:r>
              <a:rPr lang="es-ES" sz="1600" b="0" baseline="30000" dirty="0" smtClean="0"/>
              <a:t>1.58</a:t>
            </a:r>
            <a:r>
              <a:rPr lang="es-ES" sz="1600" b="0" dirty="0" smtClean="0"/>
              <a:t> = 38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AB6E2-85A9-4964-ACDA-43A62AF53756}" type="slidenum">
              <a:rPr lang="es-ES" smtClean="0"/>
              <a:pPr/>
              <a:t>36</a:t>
            </a:fld>
            <a:endParaRPr lang="es-ES" dirty="0"/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/>
          </p:nvPr>
        </p:nvGraphicFramePr>
        <p:xfrm>
          <a:off x="631890" y="1214627"/>
          <a:ext cx="3309490" cy="1480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CS ChemDraw Drawing" r:id="rId3" imgW="2863648" imgH="1281528" progId="ChemDraw.Document.6.0">
                  <p:embed/>
                </p:oleObj>
              </mc:Choice>
              <mc:Fallback>
                <p:oleObj name="CS ChemDraw Drawing" r:id="rId3" imgW="2863648" imgH="128152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890" y="1214627"/>
                        <a:ext cx="3309490" cy="1480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4 Objeto"/>
          <p:cNvGraphicFramePr>
            <a:graphicFrameLocks noChangeAspect="1"/>
          </p:cNvGraphicFramePr>
          <p:nvPr>
            <p:extLst/>
          </p:nvPr>
        </p:nvGraphicFramePr>
        <p:xfrm>
          <a:off x="4642379" y="1184932"/>
          <a:ext cx="3678733" cy="1480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CS ChemDraw Drawing" r:id="rId5" imgW="3253792" imgH="1309176" progId="ChemDraw.Document.6.0">
                  <p:embed/>
                </p:oleObj>
              </mc:Choice>
              <mc:Fallback>
                <p:oleObj name="CS ChemDraw Drawing" r:id="rId5" imgW="3253792" imgH="130917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2379" y="1184932"/>
                        <a:ext cx="3678733" cy="1480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8 CuadroTexto"/>
          <p:cNvSpPr txBox="1"/>
          <p:nvPr/>
        </p:nvSpPr>
        <p:spPr>
          <a:xfrm>
            <a:off x="2063381" y="2694424"/>
            <a:ext cx="512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DDT				  </a:t>
            </a:r>
            <a:r>
              <a:rPr lang="es-ES" sz="1600" dirty="0" err="1" smtClean="0"/>
              <a:t>Methoxychlor</a:t>
            </a:r>
            <a:endParaRPr lang="es-ES" sz="1600" dirty="0"/>
          </a:p>
        </p:txBody>
      </p:sp>
      <p:sp>
        <p:nvSpPr>
          <p:cNvPr id="8" name="CuadroTexto 7"/>
          <p:cNvSpPr txBox="1"/>
          <p:nvPr/>
        </p:nvSpPr>
        <p:spPr>
          <a:xfrm>
            <a:off x="2213060" y="282807"/>
            <a:ext cx="485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Octanol-water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partition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coefficient</a:t>
            </a:r>
            <a:r>
              <a:rPr lang="es-ES" sz="2400" b="1" dirty="0" smtClean="0"/>
              <a:t> P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95731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6037" y="1388558"/>
            <a:ext cx="629210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Acetamide</a:t>
            </a:r>
            <a:r>
              <a:rPr lang="es-ES" dirty="0" smtClean="0"/>
              <a:t>					</a:t>
            </a:r>
            <a:r>
              <a:rPr lang="es-ES" b="1" dirty="0" smtClean="0">
                <a:latin typeface="Symbol" panose="05050102010706020507" pitchFamily="18" charset="2"/>
              </a:rPr>
              <a:t>-</a:t>
            </a:r>
            <a:r>
              <a:rPr lang="es-ES" dirty="0" smtClean="0"/>
              <a:t>1.16</a:t>
            </a:r>
          </a:p>
          <a:p>
            <a:endParaRPr lang="es-ES" sz="2800" dirty="0"/>
          </a:p>
          <a:p>
            <a:r>
              <a:rPr lang="es-ES" dirty="0" err="1" smtClean="0"/>
              <a:t>Methanol</a:t>
            </a:r>
            <a:r>
              <a:rPr lang="es-ES" dirty="0" smtClean="0"/>
              <a:t>		</a:t>
            </a:r>
            <a:r>
              <a:rPr lang="es-ES" b="1" dirty="0">
                <a:latin typeface="Symbol" panose="05050102010706020507" pitchFamily="18" charset="2"/>
              </a:rPr>
              <a:t> </a:t>
            </a:r>
            <a:r>
              <a:rPr lang="es-ES" b="1" dirty="0" smtClean="0">
                <a:latin typeface="Symbol" panose="05050102010706020507" pitchFamily="18" charset="2"/>
              </a:rPr>
              <a:t>				-</a:t>
            </a:r>
            <a:r>
              <a:rPr lang="es-ES" dirty="0" smtClean="0"/>
              <a:t>0.82</a:t>
            </a:r>
          </a:p>
          <a:p>
            <a:endParaRPr lang="es-ES" sz="2800" dirty="0" smtClean="0"/>
          </a:p>
          <a:p>
            <a:r>
              <a:rPr lang="es-ES" dirty="0" err="1" smtClean="0"/>
              <a:t>Formic</a:t>
            </a:r>
            <a:r>
              <a:rPr lang="es-ES" dirty="0" smtClean="0"/>
              <a:t> </a:t>
            </a:r>
            <a:r>
              <a:rPr lang="es-ES" dirty="0" err="1" smtClean="0"/>
              <a:t>acid</a:t>
            </a:r>
            <a:r>
              <a:rPr lang="es-ES" dirty="0"/>
              <a:t>	</a:t>
            </a:r>
            <a:r>
              <a:rPr lang="es-ES" b="1" dirty="0">
                <a:latin typeface="Symbol" panose="05050102010706020507" pitchFamily="18" charset="2"/>
              </a:rPr>
              <a:t> </a:t>
            </a:r>
            <a:r>
              <a:rPr lang="es-ES" b="1" dirty="0" smtClean="0">
                <a:latin typeface="Symbol" panose="05050102010706020507" pitchFamily="18" charset="2"/>
              </a:rPr>
              <a:t>				-</a:t>
            </a:r>
            <a:r>
              <a:rPr lang="es-ES" dirty="0" smtClean="0"/>
              <a:t>0.41</a:t>
            </a:r>
          </a:p>
          <a:p>
            <a:endParaRPr lang="es-ES" sz="2800" dirty="0"/>
          </a:p>
          <a:p>
            <a:r>
              <a:rPr lang="es-ES" dirty="0" err="1" smtClean="0"/>
              <a:t>Diethylether</a:t>
            </a:r>
            <a:r>
              <a:rPr lang="es-ES" dirty="0" smtClean="0"/>
              <a:t>	    				  0.83</a:t>
            </a:r>
            <a:endParaRPr lang="es-ES" dirty="0"/>
          </a:p>
          <a:p>
            <a:endParaRPr lang="es-ES" sz="2800" dirty="0" smtClean="0"/>
          </a:p>
          <a:p>
            <a:r>
              <a:rPr lang="es-ES" i="1" dirty="0" smtClean="0"/>
              <a:t>p</a:t>
            </a:r>
            <a:r>
              <a:rPr lang="es-ES" dirty="0" smtClean="0"/>
              <a:t>-</a:t>
            </a:r>
            <a:r>
              <a:rPr lang="es-ES" dirty="0" err="1" smtClean="0"/>
              <a:t>Dichlorobenzene</a:t>
            </a:r>
            <a:r>
              <a:rPr lang="es-ES" dirty="0"/>
              <a:t>	    </a:t>
            </a:r>
            <a:r>
              <a:rPr lang="es-ES" dirty="0" smtClean="0"/>
              <a:t>				   3.37</a:t>
            </a:r>
          </a:p>
          <a:p>
            <a:endParaRPr lang="es-ES" sz="2800" dirty="0"/>
          </a:p>
          <a:p>
            <a:r>
              <a:rPr lang="es-ES" dirty="0" err="1" smtClean="0"/>
              <a:t>Hexamethylbenzene</a:t>
            </a:r>
            <a:r>
              <a:rPr lang="es-ES" dirty="0" smtClean="0"/>
              <a:t>				   4.61</a:t>
            </a:r>
          </a:p>
          <a:p>
            <a:endParaRPr lang="es-ES" sz="2800" dirty="0"/>
          </a:p>
          <a:p>
            <a:r>
              <a:rPr lang="es-ES" sz="1400" dirty="0" smtClean="0">
                <a:latin typeface="Arial Narrow" panose="020B0606020202030204" pitchFamily="34" charset="0"/>
              </a:rPr>
              <a:t>2,2’,4,4’,5</a:t>
            </a:r>
            <a:r>
              <a:rPr lang="es-ES" dirty="0" smtClean="0"/>
              <a:t>-Pentachlorobiphenyl				   6.41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750614" y="262606"/>
            <a:ext cx="322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Experimental </a:t>
            </a:r>
            <a:r>
              <a:rPr lang="es-ES" sz="2400" b="1" i="1" dirty="0" smtClean="0"/>
              <a:t>log</a:t>
            </a:r>
            <a:r>
              <a:rPr lang="es-ES" sz="2400" b="1" dirty="0" smtClean="0"/>
              <a:t> P data</a:t>
            </a:r>
            <a:endParaRPr lang="es-ES" sz="2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7370462" y="138855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i="1" dirty="0" err="1" smtClean="0">
                <a:solidFill>
                  <a:srgbClr val="00B050"/>
                </a:solidFill>
                <a:latin typeface="Arial Narrow" panose="020B0606020202030204" pitchFamily="34" charset="0"/>
              </a:rPr>
              <a:t>hydrophilic</a:t>
            </a:r>
            <a:endParaRPr lang="es-ES" sz="1400" b="1" i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370462" y="5727341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1" i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l</a:t>
            </a:r>
            <a:r>
              <a:rPr lang="es-ES" sz="1400" b="1" i="1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ipophilic</a:t>
            </a:r>
            <a:endParaRPr lang="es-ES" sz="1400" b="1" i="1" dirty="0" smtClean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s-ES" sz="1400" b="1" i="1" dirty="0">
                <a:solidFill>
                  <a:srgbClr val="FF0000"/>
                </a:solidFill>
                <a:latin typeface="Arial Narrow" panose="020B0606020202030204" pitchFamily="34" charset="0"/>
              </a:rPr>
              <a:t>(</a:t>
            </a:r>
            <a:r>
              <a:rPr lang="es-ES" sz="1400" b="1" i="1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hydrophobic</a:t>
            </a:r>
            <a:r>
              <a:rPr lang="es-ES" sz="1400" b="1" i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)</a:t>
            </a:r>
            <a:endParaRPr lang="es-ES" sz="1400" b="1" i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/>
          </p:nvPr>
        </p:nvGraphicFramePr>
        <p:xfrm>
          <a:off x="4298808" y="1277531"/>
          <a:ext cx="767240" cy="535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CS ChemDraw Drawing" r:id="rId3" imgW="1118586" imgH="781704" progId="ChemDraw.Document.6.0">
                  <p:embed/>
                </p:oleObj>
              </mc:Choice>
              <mc:Fallback>
                <p:oleObj name="CS ChemDraw Drawing" r:id="rId3" imgW="1118586" imgH="78170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8808" y="1277531"/>
                        <a:ext cx="767240" cy="535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/>
          </p:nvPr>
        </p:nvGraphicFramePr>
        <p:xfrm>
          <a:off x="4363852" y="2237376"/>
          <a:ext cx="624037" cy="15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CS ChemDraw Drawing" r:id="rId5" imgW="830622" imgH="213192" progId="ChemDraw.Document.6.0">
                  <p:embed/>
                </p:oleObj>
              </mc:Choice>
              <mc:Fallback>
                <p:oleObj name="CS ChemDraw Drawing" r:id="rId5" imgW="830622" imgH="21319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3852" y="2237376"/>
                        <a:ext cx="624037" cy="15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/>
          </p:nvPr>
        </p:nvGraphicFramePr>
        <p:xfrm>
          <a:off x="4298808" y="2887974"/>
          <a:ext cx="642933" cy="13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CS ChemDraw Drawing" r:id="rId7" imgW="819821" imgH="176688" progId="ChemDraw.Document.6.0">
                  <p:embed/>
                </p:oleObj>
              </mc:Choice>
              <mc:Fallback>
                <p:oleObj name="CS ChemDraw Drawing" r:id="rId7" imgW="819821" imgH="17668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98808" y="2887974"/>
                        <a:ext cx="642933" cy="138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/>
          </p:nvPr>
        </p:nvGraphicFramePr>
        <p:xfrm>
          <a:off x="3877475" y="3453881"/>
          <a:ext cx="1477470" cy="313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CS ChemDraw Drawing" r:id="rId9" imgW="1899090" imgH="403920" progId="ChemDraw.Document.6.0">
                  <p:embed/>
                </p:oleObj>
              </mc:Choice>
              <mc:Fallback>
                <p:oleObj name="CS ChemDraw Drawing" r:id="rId9" imgW="1899090" imgH="40392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77475" y="3453881"/>
                        <a:ext cx="1477470" cy="313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/>
          </p:nvPr>
        </p:nvGraphicFramePr>
        <p:xfrm>
          <a:off x="4047428" y="4119553"/>
          <a:ext cx="1305841" cy="517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CS ChemDraw Drawing" r:id="rId11" imgW="1819592" imgH="721008" progId="ChemDraw.Document.6.0">
                  <p:embed/>
                </p:oleObj>
              </mc:Choice>
              <mc:Fallback>
                <p:oleObj name="CS ChemDraw Drawing" r:id="rId11" imgW="1819592" imgH="72100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47428" y="4119553"/>
                        <a:ext cx="1305841" cy="517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/>
          </p:nvPr>
        </p:nvGraphicFramePr>
        <p:xfrm>
          <a:off x="7274075" y="4570070"/>
          <a:ext cx="1365428" cy="100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CS ChemDraw Drawing" r:id="rId13" imgW="2101723" imgH="1539216" progId="ChemDraw.Document.6.0">
                  <p:embed/>
                </p:oleObj>
              </mc:Choice>
              <mc:Fallback>
                <p:oleObj name="CS ChemDraw Drawing" r:id="rId13" imgW="2101723" imgH="153921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74075" y="4570070"/>
                        <a:ext cx="1365428" cy="1000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/>
          </p:nvPr>
        </p:nvGraphicFramePr>
        <p:xfrm>
          <a:off x="3920428" y="5350514"/>
          <a:ext cx="1786689" cy="900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CS ChemDraw Drawing" r:id="rId15" imgW="2962588" imgH="1491912" progId="ChemDraw.Document.6.0">
                  <p:embed/>
                </p:oleObj>
              </mc:Choice>
              <mc:Fallback>
                <p:oleObj name="CS ChemDraw Drawing" r:id="rId15" imgW="2962588" imgH="1491912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20428" y="5350514"/>
                        <a:ext cx="1786689" cy="900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2858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578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4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" r="4609" b="5631"/>
          <a:stretch/>
        </p:blipFill>
        <p:spPr>
          <a:xfrm>
            <a:off x="1051063" y="842206"/>
            <a:ext cx="5936974" cy="48725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809829" y="277090"/>
            <a:ext cx="3792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Stretching</a:t>
            </a:r>
            <a:r>
              <a:rPr lang="es-ES" sz="2000" b="1" dirty="0" smtClean="0"/>
              <a:t> </a:t>
            </a:r>
            <a:r>
              <a:rPr lang="es-ES" sz="2000" b="1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s-ES" sz="2000" b="1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bond</a:t>
            </a:r>
            <a:r>
              <a:rPr lang="es-ES" sz="2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s-ES" sz="2000" b="1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s-ES" sz="2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energy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for</a:t>
            </a:r>
            <a:r>
              <a:rPr lang="es-ES" sz="2000" b="1" dirty="0" smtClean="0"/>
              <a:t> CH</a:t>
            </a:r>
            <a:r>
              <a:rPr lang="es-ES" sz="2000" b="1" baseline="-25000" dirty="0" smtClean="0"/>
              <a:t>4</a:t>
            </a:r>
            <a:endParaRPr lang="es-ES" sz="2000" b="1" baseline="-25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953292" y="5661751"/>
            <a:ext cx="1157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– R</a:t>
            </a:r>
            <a:r>
              <a:rPr lang="es-ES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s-E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)(Å)</a:t>
            </a:r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7156" y="6548870"/>
            <a:ext cx="5498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F. Jensen,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Computtional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Chemistry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2nd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Edition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Wiley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Chichester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2007, p. 26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5450785" y="3837146"/>
                <a:ext cx="3448957" cy="116852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s-ES" sz="1600" dirty="0" smtClean="0">
                    <a:latin typeface="Cambria Math" panose="02040503050406030204" pitchFamily="18" charset="0"/>
                  </a:rPr>
                  <a:t>“</a:t>
                </a:r>
                <a:r>
                  <a:rPr lang="es-ES" sz="1600" dirty="0" err="1" smtClean="0">
                    <a:latin typeface="Cambria Math" panose="02040503050406030204" pitchFamily="18" charset="0"/>
                  </a:rPr>
                  <a:t>Exact</a:t>
                </a:r>
                <a:r>
                  <a:rPr lang="es-ES" sz="1600" dirty="0" smtClean="0">
                    <a:latin typeface="Cambria Math" panose="02040503050406030204" pitchFamily="18" charset="0"/>
                  </a:rPr>
                  <a:t>”: Quantum CASSCF </a:t>
                </a:r>
                <a:r>
                  <a:rPr lang="es-ES" sz="1600" dirty="0" err="1" smtClean="0">
                    <a:latin typeface="Cambria Math" panose="02040503050406030204" pitchFamily="18" charset="0"/>
                  </a:rPr>
                  <a:t>calculation</a:t>
                </a:r>
                <a:endParaRPr lang="es-ES" sz="1600" dirty="0" smtClean="0">
                  <a:latin typeface="Cambria Math" panose="02040503050406030204" pitchFamily="18" charset="0"/>
                </a:endParaRPr>
              </a:p>
              <a:p>
                <a:r>
                  <a:rPr lang="es-ES" sz="1600" dirty="0" smtClean="0">
                    <a:latin typeface="Cambria Math" panose="02040503050406030204" pitchFamily="18" charset="0"/>
                  </a:rPr>
                  <a:t>P2: </a:t>
                </a:r>
                <a:r>
                  <a:rPr lang="es-ES" sz="1600" dirty="0" err="1" smtClean="0">
                    <a:latin typeface="Cambria Math" panose="02040503050406030204" pitchFamily="18" charset="0"/>
                  </a:rPr>
                  <a:t>harmonic</a:t>
                </a:r>
                <a:r>
                  <a:rPr lang="es-ES" sz="1600" dirty="0" smtClean="0">
                    <a:latin typeface="Cambria Math" panose="02040503050406030204" pitchFamily="18" charset="0"/>
                  </a:rPr>
                  <a:t> </a:t>
                </a:r>
                <a:r>
                  <a:rPr lang="es-ES" sz="1600" dirty="0" err="1" smtClean="0">
                    <a:latin typeface="Cambria Math" panose="02040503050406030204" pitchFamily="18" charset="0"/>
                  </a:rPr>
                  <a:t>approximation</a:t>
                </a:r>
                <a:endParaRPr lang="es-ES" sz="1600" dirty="0" smtClean="0">
                  <a:latin typeface="Cambria Math" panose="02040503050406030204" pitchFamily="18" charset="0"/>
                </a:endParaRPr>
              </a:p>
              <a:p>
                <a:r>
                  <a:rPr lang="es-ES" sz="1600" dirty="0" smtClean="0">
                    <a:latin typeface="Cambria Math" panose="02040503050406030204" pitchFamily="18" charset="0"/>
                  </a:rPr>
                  <a:t>P4: </a:t>
                </a:r>
                <a:r>
                  <a:rPr lang="es-ES" sz="1600" dirty="0" err="1" smtClean="0">
                    <a:latin typeface="Cambria Math" panose="02040503050406030204" pitchFamily="18" charset="0"/>
                  </a:rPr>
                  <a:t>quartic</a:t>
                </a:r>
                <a:r>
                  <a:rPr lang="es-ES" sz="1600" dirty="0" smtClean="0">
                    <a:latin typeface="Cambria Math" panose="02040503050406030204" pitchFamily="18" charset="0"/>
                  </a:rPr>
                  <a:t> </a:t>
                </a:r>
                <a:r>
                  <a:rPr lang="es-ES" sz="1600" dirty="0" err="1" smtClean="0">
                    <a:latin typeface="Cambria Math" panose="02040503050406030204" pitchFamily="18" charset="0"/>
                  </a:rPr>
                  <a:t>approximation</a:t>
                </a:r>
                <a:endParaRPr lang="es-ES" sz="1600" dirty="0" smtClean="0">
                  <a:latin typeface="Cambria Math" panose="02040503050406030204" pitchFamily="18" charset="0"/>
                </a:endParaRPr>
              </a:p>
              <a:p>
                <a:r>
                  <a:rPr lang="es-ES" sz="1600" dirty="0" smtClean="0">
                    <a:latin typeface="Cambria Math" panose="02040503050406030204" pitchFamily="18" charset="0"/>
                  </a:rPr>
                  <a:t>Morse: </a:t>
                </a:r>
                <a14:m>
                  <m:oMath xmlns:m="http://schemas.openxmlformats.org/officeDocument/2006/math">
                    <m:r>
                      <a:rPr lang="es-ES" sz="16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s-ES" sz="16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 smtClean="0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785" y="3837146"/>
                <a:ext cx="3448957" cy="1168525"/>
              </a:xfrm>
              <a:prstGeom prst="rect">
                <a:avLst/>
              </a:prstGeom>
              <a:blipFill rotWithShape="0">
                <a:blip r:embed="rId3"/>
                <a:stretch>
                  <a:fillRect l="-883" t="-2083" b="-36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22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5</a:t>
            </a:fld>
            <a:endParaRPr lang="es-ES"/>
          </a:p>
        </p:txBody>
      </p:sp>
      <p:pic>
        <p:nvPicPr>
          <p:cNvPr id="4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12" y="72358"/>
            <a:ext cx="6241910" cy="2998058"/>
          </a:xfrm>
          <a:prstGeom prst="rect">
            <a:avLst/>
          </a:prstGeom>
        </p:spPr>
      </p:pic>
      <p:sp>
        <p:nvSpPr>
          <p:cNvPr id="5" name="2 CuadroTexto"/>
          <p:cNvSpPr txBox="1"/>
          <p:nvPr/>
        </p:nvSpPr>
        <p:spPr>
          <a:xfrm>
            <a:off x="457678" y="1227758"/>
            <a:ext cx="1903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 </a:t>
            </a:r>
            <a:r>
              <a:rPr lang="es-E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s-ES" sz="1600" dirty="0" smtClean="0">
                <a:latin typeface="Symbol" panose="05050102010706020507" pitchFamily="18" charset="2"/>
                <a:ea typeface="Cambria Math" panose="02040503050406030204" pitchFamily="18" charset="0"/>
              </a:rPr>
              <a:t>t</a:t>
            </a:r>
            <a:r>
              <a:rPr lang="es-E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 = 1 + </a:t>
            </a:r>
            <a:r>
              <a:rPr lang="es-ES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cos</a:t>
            </a:r>
            <a:r>
              <a:rPr lang="es-E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s-ES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s-E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s-ES" sz="1600" dirty="0" smtClean="0">
                <a:latin typeface="Symbol" panose="05050102010706020507" pitchFamily="18" charset="2"/>
                <a:ea typeface="Cambria Math" panose="02040503050406030204" pitchFamily="18" charset="0"/>
              </a:rPr>
              <a:t>t</a:t>
            </a:r>
            <a:r>
              <a:rPr lang="es-E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algn="ctr"/>
            <a:endParaRPr lang="es-ES" sz="8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s-ES" sz="16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s-ES" sz="16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1</a:t>
            </a:r>
            <a:r>
              <a:rPr lang="es-E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, </a:t>
            </a:r>
            <a:r>
              <a:rPr lang="es-ES" sz="1600" i="1" dirty="0" smtClean="0">
                <a:solidFill>
                  <a:srgbClr val="00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s-ES" sz="1600" dirty="0" smtClean="0">
                <a:solidFill>
                  <a:srgbClr val="00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2 </a:t>
            </a:r>
            <a:r>
              <a:rPr lang="es-E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s-ES" sz="1600" b="1" i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s-ES" sz="1600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3</a:t>
            </a:r>
            <a:endParaRPr lang="es-ES" sz="1600" b="1" dirty="0">
              <a:solidFill>
                <a:srgbClr val="0000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8" y="3564615"/>
            <a:ext cx="5778861" cy="308009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62747" y="125731"/>
            <a:ext cx="2817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Torsion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energy</a:t>
            </a:r>
            <a:r>
              <a:rPr lang="es-ES" sz="2000" b="1" dirty="0" smtClean="0"/>
              <a:t> </a:t>
            </a:r>
            <a:r>
              <a:rPr lang="es-ES" sz="2000" b="1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s-ES" sz="2000" b="1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s-ES" sz="2000" b="1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torsion</a:t>
            </a:r>
            <a:r>
              <a:rPr lang="es-ES" sz="2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s-ES" sz="2000" b="1" i="1" dirty="0" smtClean="0">
                <a:latin typeface="Symbol" panose="05050102010706020507" pitchFamily="18" charset="2"/>
                <a:ea typeface="Cambria Math" panose="02040503050406030204" pitchFamily="18" charset="0"/>
              </a:rPr>
              <a:t>t</a:t>
            </a:r>
            <a:r>
              <a:rPr lang="es-ES" sz="2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s-ES" sz="20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986067" y="3123424"/>
                <a:ext cx="5603186" cy="495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𝑡𝑜𝑟𝑠𝑖𝑜𝑛</m:t>
                          </m:r>
                        </m:sub>
                      </m:sSub>
                      <m:d>
                        <m:d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s-ES" sz="1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14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s-E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1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func>
                        </m:e>
                      </m:d>
                      <m:r>
                        <a:rPr lang="es-ES" sz="14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s-E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1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E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func>
                        </m:e>
                      </m:d>
                      <m:r>
                        <a:rPr lang="es-ES" sz="1400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E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400" i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s-E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1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ES" sz="1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67" y="3123424"/>
                <a:ext cx="5603186" cy="495649"/>
              </a:xfrm>
              <a:prstGeom prst="rect">
                <a:avLst/>
              </a:prstGeom>
              <a:blipFill rotWithShape="0"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ctor recto de flecha 9"/>
          <p:cNvCxnSpPr/>
          <p:nvPr/>
        </p:nvCxnSpPr>
        <p:spPr>
          <a:xfrm>
            <a:off x="2398644" y="1534208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2 CuadroTexto"/>
          <p:cNvSpPr txBox="1"/>
          <p:nvPr/>
        </p:nvSpPr>
        <p:spPr>
          <a:xfrm>
            <a:off x="8682230" y="2521560"/>
            <a:ext cx="236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>
                <a:latin typeface="Symbol" panose="05050102010706020507" pitchFamily="18" charset="2"/>
                <a:ea typeface="Cambria Math" panose="02040503050406030204" pitchFamily="18" charset="0"/>
              </a:rPr>
              <a:t>t</a:t>
            </a:r>
            <a:endParaRPr lang="es-ES" sz="8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2 CuadroTexto"/>
          <p:cNvSpPr txBox="1"/>
          <p:nvPr/>
        </p:nvSpPr>
        <p:spPr>
          <a:xfrm>
            <a:off x="6568498" y="6265297"/>
            <a:ext cx="236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>
                <a:latin typeface="Symbol" panose="05050102010706020507" pitchFamily="18" charset="2"/>
                <a:ea typeface="Cambria Math" panose="02040503050406030204" pitchFamily="18" charset="0"/>
              </a:rPr>
              <a:t>t</a:t>
            </a:r>
            <a:endParaRPr lang="es-ES" sz="8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50652" y="654887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Conector recto 16"/>
          <p:cNvCxnSpPr/>
          <p:nvPr/>
        </p:nvCxnSpPr>
        <p:spPr>
          <a:xfrm>
            <a:off x="335023" y="3070416"/>
            <a:ext cx="85439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2 CuadroTexto"/>
          <p:cNvSpPr txBox="1"/>
          <p:nvPr/>
        </p:nvSpPr>
        <p:spPr>
          <a:xfrm>
            <a:off x="6686739" y="4526687"/>
            <a:ext cx="1903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s-E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s-ES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s-E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= 0.5</a:t>
            </a:r>
          </a:p>
          <a:p>
            <a:pPr algn="ctr"/>
            <a:r>
              <a:rPr lang="es-ES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s-E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s-ES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s-E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s-E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-0.2</a:t>
            </a:r>
            <a:endParaRPr lang="es-E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s-ES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s-E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s-ES" sz="1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s-E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s-E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0.5</a:t>
            </a:r>
            <a:endParaRPr lang="es-ES" sz="1600" b="1" dirty="0">
              <a:solidFill>
                <a:srgbClr val="0000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89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6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2720416" y="351018"/>
            <a:ext cx="4064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Improper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torsion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energy</a:t>
            </a:r>
            <a:r>
              <a:rPr lang="es-ES" sz="2000" b="1" dirty="0" smtClean="0"/>
              <a:t> </a:t>
            </a:r>
            <a:r>
              <a:rPr lang="es-ES" sz="2000" b="1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s-ES" sz="2000" b="1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s-ES" sz="2000" b="1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improper</a:t>
            </a:r>
            <a:r>
              <a:rPr lang="es-ES" sz="2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s-ES" sz="2000" b="1" i="1" dirty="0" smtClean="0">
                <a:latin typeface="Symbol" panose="05050102010706020507" pitchFamily="18" charset="2"/>
                <a:ea typeface="Cambria Math" panose="02040503050406030204" pitchFamily="18" charset="0"/>
              </a:rPr>
              <a:t>c</a:t>
            </a:r>
            <a:r>
              <a:rPr lang="es-ES" sz="2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s-ES" sz="2000" b="1" baseline="-25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63904" y="652236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2720416" y="1428594"/>
                <a:ext cx="3604640" cy="989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𝑖𝑚𝑝𝑟𝑜𝑝𝑒𝑟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e>
                            <m:e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𝑎𝑛𝑔𝑙𝑒𝑠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/>
                        <m:e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16" y="1428594"/>
                <a:ext cx="3604640" cy="9890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3" y="2851667"/>
            <a:ext cx="7135420" cy="21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1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7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1992710" y="296953"/>
            <a:ext cx="5493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Van der Waals </a:t>
            </a:r>
            <a:r>
              <a:rPr lang="es-ES" sz="2000" b="1" dirty="0" err="1" smtClean="0"/>
              <a:t>energy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for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the</a:t>
            </a:r>
            <a:r>
              <a:rPr lang="es-ES" sz="2000" b="1" dirty="0" smtClean="0"/>
              <a:t> H</a:t>
            </a:r>
            <a:r>
              <a:rPr lang="es-ES" sz="2000" b="1" baseline="-25000" dirty="0" smtClean="0"/>
              <a:t>2</a:t>
            </a:r>
            <a:r>
              <a:rPr lang="es-ES" sz="2000" b="1" dirty="0" smtClean="0"/>
              <a:t> …. He </a:t>
            </a:r>
            <a:r>
              <a:rPr lang="es-ES" sz="2000" b="1" dirty="0" err="1" smtClean="0"/>
              <a:t>interaction</a:t>
            </a:r>
            <a:endParaRPr lang="es-ES" sz="2000" b="1" baseline="-25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70" y="1029857"/>
            <a:ext cx="6268325" cy="506800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63904" y="6522366"/>
            <a:ext cx="6325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LFP: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F. Jensen,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Computtional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Chemistry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2nd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Edition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Wiley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Chichester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2007, p.37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496634" y="5807523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s-E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(Å)</a:t>
            </a:r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50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08" y="1710371"/>
            <a:ext cx="5986522" cy="4407552"/>
          </a:xfrm>
          <a:prstGeom prst="rect">
            <a:avLst/>
          </a:prstGeom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C9D37-B867-4731-8C62-C6752E24D61B}" type="slidenum">
              <a:rPr lang="es-ES" smtClean="0"/>
              <a:t>8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Rectángulo"/>
              <p:cNvSpPr/>
              <p:nvPr/>
            </p:nvSpPr>
            <p:spPr>
              <a:xfrm>
                <a:off x="5960230" y="4961940"/>
                <a:ext cx="88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s-ES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s-ES" sz="16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1.0</a:t>
                </a:r>
              </a:p>
            </p:txBody>
          </p:sp>
        </mc:Choice>
        <mc:Fallback xmlns="">
          <p:sp>
            <p:nvSpPr>
              <p:cNvPr id="11" name="10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230" y="4961940"/>
                <a:ext cx="880690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2778" b="-163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331640" y="231775"/>
            <a:ext cx="5940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s-ES" b="1" dirty="0" err="1" smtClean="0">
                <a:latin typeface="Arial Black" panose="020B0A04020102020204" pitchFamily="34" charset="0"/>
              </a:rPr>
              <a:t>Lennard</a:t>
            </a:r>
            <a:r>
              <a:rPr lang="es-ES" b="1" dirty="0" smtClean="0">
                <a:latin typeface="Arial Black" panose="020B0A04020102020204" pitchFamily="34" charset="0"/>
              </a:rPr>
              <a:t>-Jones </a:t>
            </a:r>
            <a:r>
              <a:rPr lang="es-ES" b="1" dirty="0" err="1" smtClean="0">
                <a:latin typeface="Arial Black" panose="020B0A04020102020204" pitchFamily="34" charset="0"/>
              </a:rPr>
              <a:t>Potential</a:t>
            </a:r>
            <a:r>
              <a:rPr lang="es-ES" b="1" dirty="0" smtClean="0">
                <a:latin typeface="Arial Black" panose="020B0A04020102020204" pitchFamily="34" charset="0"/>
              </a:rPr>
              <a:t> (6-12 </a:t>
            </a:r>
            <a:r>
              <a:rPr lang="es-ES" b="1" dirty="0" err="1" smtClean="0">
                <a:latin typeface="Arial Black" panose="020B0A04020102020204" pitchFamily="34" charset="0"/>
              </a:rPr>
              <a:t>Potential</a:t>
            </a:r>
            <a:r>
              <a:rPr lang="es-ES" b="1" dirty="0" smtClean="0">
                <a:latin typeface="Arial Black" panose="020B0A04020102020204" pitchFamily="34" charset="0"/>
              </a:rPr>
              <a:t>)</a:t>
            </a:r>
            <a:endParaRPr lang="es-ES" b="1" dirty="0">
              <a:latin typeface="Arial Black" panose="020B0A04020102020204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29500" y="6506344"/>
            <a:ext cx="8319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LFP: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www.mbnexplorer.com/documentation/3-energy-and-force-calculation/31-pairwise-potentials/314-lennard-jones-potential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2187504" y="844288"/>
                <a:ext cx="3824252" cy="817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𝑉𝑑𝑊</m:t>
                          </m:r>
                        </m:sub>
                      </m:sSub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s-ES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begChr m:val="["/>
                          <m:endChr m:val="]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504" y="844288"/>
                <a:ext cx="3824252" cy="8174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 rot="16200000">
                <a:off x="411585" y="3608642"/>
                <a:ext cx="171566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𝑉𝑑𝑊</m:t>
                        </m:r>
                      </m:sub>
                    </m:sSub>
                  </m:oMath>
                </a14:m>
                <a:r>
                  <a:rPr lang="es-ES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(kcal/mol)</a:t>
                </a:r>
                <a:endParaRPr lang="es-E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1585" y="3608642"/>
                <a:ext cx="1715662" cy="362984"/>
              </a:xfrm>
              <a:prstGeom prst="rect">
                <a:avLst/>
              </a:prstGeom>
              <a:blipFill rotWithShape="0">
                <a:blip r:embed="rId5"/>
                <a:stretch>
                  <a:fillRect t="-356" r="-18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/>
              <p:cNvSpPr txBox="1"/>
              <p:nvPr/>
            </p:nvSpPr>
            <p:spPr>
              <a:xfrm>
                <a:off x="4108172" y="6006572"/>
                <a:ext cx="76450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" sz="16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(Å)</a:t>
                </a:r>
                <a:endParaRPr lang="es-E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Cuadro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72" y="6006572"/>
                <a:ext cx="764505" cy="391646"/>
              </a:xfrm>
              <a:prstGeom prst="rect">
                <a:avLst/>
              </a:prstGeom>
              <a:blipFill rotWithShape="0">
                <a:blip r:embed="rId6"/>
                <a:stretch>
                  <a:fillRect r="-3200" b="-923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45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578BD-D0B5-42D9-9EBA-E33CDBF3EE52}" type="slidenum">
              <a:rPr lang="es-ES" smtClean="0"/>
              <a:t>9</a:t>
            </a:fld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3172154" y="323457"/>
            <a:ext cx="22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Electrostatic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energy</a:t>
            </a:r>
            <a:endParaRPr lang="es-ES" sz="2000" b="1" baseline="-25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890870" y="1015574"/>
            <a:ext cx="6595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Coulomb </a:t>
            </a:r>
            <a:r>
              <a:rPr lang="es-ES" b="1" dirty="0" err="1" smtClean="0"/>
              <a:t>interaction</a:t>
            </a:r>
            <a:r>
              <a:rPr lang="es-ES" b="1" dirty="0" smtClean="0"/>
              <a:t> </a:t>
            </a:r>
            <a:r>
              <a:rPr lang="es-ES" b="1" dirty="0" err="1" smtClean="0"/>
              <a:t>between</a:t>
            </a:r>
            <a:r>
              <a:rPr lang="es-ES" b="1" dirty="0" smtClean="0"/>
              <a:t> </a:t>
            </a:r>
            <a:r>
              <a:rPr lang="es-ES" b="1" dirty="0" err="1" smtClean="0"/>
              <a:t>atom</a:t>
            </a:r>
            <a:r>
              <a:rPr lang="es-ES" b="1" dirty="0" smtClean="0"/>
              <a:t> </a:t>
            </a:r>
            <a:r>
              <a:rPr lang="es-ES" b="1" dirty="0" err="1" smtClean="0"/>
              <a:t>pairs</a:t>
            </a:r>
            <a:r>
              <a:rPr lang="es-ES" b="1" dirty="0" smtClean="0"/>
              <a:t>: </a:t>
            </a:r>
            <a:r>
              <a:rPr lang="es-ES" b="1" dirty="0" err="1" smtClean="0"/>
              <a:t>atomic</a:t>
            </a:r>
            <a:r>
              <a:rPr lang="es-ES" b="1" dirty="0" smtClean="0"/>
              <a:t> </a:t>
            </a:r>
            <a:r>
              <a:rPr lang="es-ES" b="1" dirty="0" err="1" smtClean="0"/>
              <a:t>charges</a:t>
            </a:r>
            <a:endParaRPr lang="es-ES" b="1" dirty="0" smtClean="0"/>
          </a:p>
          <a:p>
            <a:endParaRPr lang="es-ES" dirty="0"/>
          </a:p>
          <a:p>
            <a:r>
              <a:rPr lang="es-ES" dirty="0" smtClean="0"/>
              <a:t>In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force</a:t>
            </a:r>
            <a:r>
              <a:rPr lang="es-ES" dirty="0" smtClean="0"/>
              <a:t> </a:t>
            </a:r>
            <a:r>
              <a:rPr lang="es-ES" dirty="0" err="1" smtClean="0"/>
              <a:t>fields</a:t>
            </a:r>
            <a:r>
              <a:rPr lang="es-ES" dirty="0" smtClean="0"/>
              <a:t>, a </a:t>
            </a:r>
            <a:r>
              <a:rPr lang="es-ES" dirty="0" err="1" smtClean="0"/>
              <a:t>dipole-dipole</a:t>
            </a:r>
            <a:r>
              <a:rPr lang="es-ES" dirty="0" smtClean="0"/>
              <a:t> </a:t>
            </a:r>
            <a:r>
              <a:rPr lang="es-ES" dirty="0" err="1" smtClean="0"/>
              <a:t>interaction</a:t>
            </a:r>
            <a:r>
              <a:rPr lang="es-ES" dirty="0" smtClean="0"/>
              <a:t> </a:t>
            </a:r>
            <a:r>
              <a:rPr lang="es-ES" dirty="0" err="1" smtClean="0"/>
              <a:t>term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included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63" y="2842609"/>
            <a:ext cx="3308769" cy="33009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36" y="2101424"/>
            <a:ext cx="4386048" cy="93986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63904" y="6522366"/>
            <a:ext cx="6553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LFP: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F. Jensen,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Computtional</a:t>
            </a:r>
            <a:r>
              <a:rPr lang="es-E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Chemistry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2nd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Edition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Wiley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Chichester</a:t>
            </a:r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2007, p.41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634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1740</TotalTime>
  <Words>1077</Words>
  <Application>Microsoft Office PowerPoint</Application>
  <PresentationFormat>Presentación en pantalla (4:3)</PresentationFormat>
  <Paragraphs>342</Paragraphs>
  <Slides>38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9" baseType="lpstr">
      <vt:lpstr>Arial</vt:lpstr>
      <vt:lpstr>Arial Black</vt:lpstr>
      <vt:lpstr>Arial Narrow</vt:lpstr>
      <vt:lpstr>Calibri</vt:lpstr>
      <vt:lpstr>Calibri Light</vt:lpstr>
      <vt:lpstr>Cambria Math</vt:lpstr>
      <vt:lpstr>Courier New</vt:lpstr>
      <vt:lpstr>Symbol</vt:lpstr>
      <vt:lpstr>Times New Roman</vt:lpstr>
      <vt:lpstr>Tema de Office</vt:lpstr>
      <vt:lpstr>CS ChemDraw Drawing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Luis</cp:lastModifiedBy>
  <cp:revision>157</cp:revision>
  <dcterms:created xsi:type="dcterms:W3CDTF">2015-11-27T19:37:04Z</dcterms:created>
  <dcterms:modified xsi:type="dcterms:W3CDTF">2016-01-17T09:29:04Z</dcterms:modified>
</cp:coreProperties>
</file>